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79" r:id="rId2"/>
    <p:sldId id="314" r:id="rId3"/>
    <p:sldId id="315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A3B"/>
    <a:srgbClr val="4949E7"/>
    <a:srgbClr val="FCB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892A5-9CCB-4E75-9C12-6FE4AC250233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0A66D-AE93-4EFC-BA72-88B4FE1EC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79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>
          <a:extLst>
            <a:ext uri="{FF2B5EF4-FFF2-40B4-BE49-F238E27FC236}">
              <a16:creationId xmlns:a16="http://schemas.microsoft.com/office/drawing/2014/main" id="{9C4B8DA7-EC03-4B65-34EE-81F34B131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9dc37d3e0_0_118:notes">
            <a:extLst>
              <a:ext uri="{FF2B5EF4-FFF2-40B4-BE49-F238E27FC236}">
                <a16:creationId xmlns:a16="http://schemas.microsoft.com/office/drawing/2014/main" id="{09CF19BD-2CAD-093D-B907-36ACA461F6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89dc37d3e0_0_118:notes">
            <a:extLst>
              <a:ext uri="{FF2B5EF4-FFF2-40B4-BE49-F238E27FC236}">
                <a16:creationId xmlns:a16="http://schemas.microsoft.com/office/drawing/2014/main" id="{7F0310C6-58C3-E5FC-870C-A465DFF29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15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5A837-6AC2-6567-8BA9-7A9FAD414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63D73E-2F85-2D4C-D112-3B5561B98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959212-B418-53A2-5774-90CC3BA0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A8DF55-6B0C-F306-FAD6-0E642B01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E1A01C-DA8C-B74D-8EA8-FAD1568A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63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CB547-9C40-2F62-B9CD-64AF00F2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A118BC-FE68-349E-BF9F-D1EE0F5C2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F20E22-598E-1421-58F6-16E86F01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0B23A-EEE0-25F4-8E7E-E44BEE7E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480EFE-B7F1-23DC-F0B7-3342E347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5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2CA5F4-585B-6642-8CAF-716E63881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4903BB-B694-0260-9CFF-39566F56B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BB4C4B-FBA3-914E-4D98-48474FD17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30AA3E-DDFE-F1BE-68A1-68D99EFA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B3777A-232C-E259-3530-45C66F11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63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4BE0D-6ACE-40C2-1CBC-DE36AAC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561DE-C0A0-79BD-8A58-58B80D97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8FB93-AA41-A732-E3B1-A969B309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C125E-3952-5A25-0A59-F21B668F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48AB84-9CAB-ADBD-DA24-2D8D75CB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19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DBF27-AC80-83B9-6756-3A48A0FB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D118C2-5F85-AD26-6164-61C2D2F57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BA8B2-53F8-6D5C-B53B-8002D241E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CD684-C2DE-FE72-8AC9-C03653D8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F5F4F5-0858-5ED3-8718-3F47E4624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8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C988C-26C3-A973-0BBE-74C7F59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399E1-1F2A-7AB6-9E72-EF81F04E8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22B0FF-442A-7811-CF7E-46EB51EDF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346E74-9CCD-621A-3A15-EB657B99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03AFE9-F1ED-0E88-5F0F-174ABABB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020C7A-B6E0-DE53-3FFD-A7DD7312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2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1673A-59D7-D158-ED91-D5D660DB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BB4F12-6EC9-6A4F-7636-3F37417EC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46A602-26FA-3B7E-3BD4-364508180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1BF84A-4D00-15A5-A6A5-A03F3DFE8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141D8F-136B-5E27-2113-A6ED1D69B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40EE7E-D5DC-9350-D626-7A6EF72BE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1969BF-D37F-CD6B-CDE7-CA079D8E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2DCA52B-39D4-0F63-0CCB-E0B6D505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7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950C6-B238-7413-5CC9-1016101D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26481B-AE45-BD4A-3B9B-F6683A92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5C4DE8-80DF-F6CB-E892-1B2E8361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44DA24-637E-4E15-B41B-00BA360C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40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2F0D8C-4250-B42D-B00C-0E3DAA354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7FB709-44CB-0FF9-0256-8835ECBB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E56846-8385-E53C-20FC-B00F95E8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9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74F76-0202-803A-B6F3-93F3DE67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4BC34-68C5-041A-C1E1-702E5ECFE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34E6AF-37CD-24A1-5307-2E2C82109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CAD302-7E83-C836-BC28-335C9034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ED7E8C-29B9-7AE0-B583-4E66FC00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C885FB-2758-BB0B-5941-2D5A8E69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8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3713D-19B9-0F5C-16F5-0679117B2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5373AE-E589-1F16-FBAB-79181C48E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DEA431-4D08-1296-AFE8-890786499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42E221-8D5D-5674-C0B5-2838938B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5D38E6-0585-7D4C-3452-A4C54AA9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B8906E-97DF-E1AA-CC66-229FCD3B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27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CDD46B-A72A-C6C3-A791-DC91EACA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9581A2-E4B2-4CFF-ED3C-99E48FD2A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0B2B2-CAC0-6CD1-9E4D-D011D3BAB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09BC7-3B89-40B2-A888-17D69F220A9D}" type="datetimeFigureOut">
              <a:rPr lang="zh-CN" altLang="en-US" smtClean="0"/>
              <a:t>2025-01-28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1B8FF-0011-CD1C-5569-64D58F45C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42AC3-58A1-C030-12B7-2892BE67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DFE81-7B82-4BA1-880E-16A31087D5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0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>
          <a:extLst>
            <a:ext uri="{FF2B5EF4-FFF2-40B4-BE49-F238E27FC236}">
              <a16:creationId xmlns:a16="http://schemas.microsoft.com/office/drawing/2014/main" id="{633D3244-E5A6-BF04-13C9-AC57B8D8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DE5AFC31-C435-FAF6-B19D-7FFDCCF4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97" t="28499" r="15080" b="8398"/>
          <a:stretch/>
        </p:blipFill>
        <p:spPr>
          <a:xfrm>
            <a:off x="4973361" y="2488918"/>
            <a:ext cx="2133776" cy="2219180"/>
          </a:xfrm>
          <a:prstGeom prst="rect">
            <a:avLst/>
          </a:prstGeom>
        </p:spPr>
      </p:pic>
      <p:grpSp>
        <p:nvGrpSpPr>
          <p:cNvPr id="1156" name="Google Shape;1156;p32">
            <a:extLst>
              <a:ext uri="{FF2B5EF4-FFF2-40B4-BE49-F238E27FC236}">
                <a16:creationId xmlns:a16="http://schemas.microsoft.com/office/drawing/2014/main" id="{1B2A58BD-74E2-E12D-4AD2-D10AA2A21008}"/>
              </a:ext>
            </a:extLst>
          </p:cNvPr>
          <p:cNvGrpSpPr/>
          <p:nvPr/>
        </p:nvGrpSpPr>
        <p:grpSpPr>
          <a:xfrm>
            <a:off x="1251837" y="1688017"/>
            <a:ext cx="5356196" cy="1927267"/>
            <a:chOff x="938878" y="1266013"/>
            <a:chExt cx="4017147" cy="1445450"/>
          </a:xfrm>
        </p:grpSpPr>
        <p:sp>
          <p:nvSpPr>
            <p:cNvPr id="1157" name="Google Shape;1157;p32">
              <a:extLst>
                <a:ext uri="{FF2B5EF4-FFF2-40B4-BE49-F238E27FC236}">
                  <a16:creationId xmlns:a16="http://schemas.microsoft.com/office/drawing/2014/main" id="{E368C6A7-86AE-CD99-1ADE-29DD68869912}"/>
                </a:ext>
              </a:extLst>
            </p:cNvPr>
            <p:cNvSpPr txBox="1"/>
            <p:nvPr/>
          </p:nvSpPr>
          <p:spPr>
            <a:xfrm>
              <a:off x="938878" y="1682800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altLang="zh-CN" sz="2267" b="1" dirty="0">
                  <a:solidFill>
                    <a:srgbClr val="4949E7"/>
                  </a:solidFill>
                  <a:latin typeface="Garamond" panose="020204040303010108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Bus</a:t>
              </a:r>
              <a:endParaRPr sz="2267" b="1" dirty="0">
                <a:solidFill>
                  <a:srgbClr val="4949E7"/>
                </a:solidFill>
                <a:latin typeface="Garamond" panose="020204040303010108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159" name="Google Shape;1159;p32">
              <a:extLst>
                <a:ext uri="{FF2B5EF4-FFF2-40B4-BE49-F238E27FC236}">
                  <a16:creationId xmlns:a16="http://schemas.microsoft.com/office/drawing/2014/main" id="{24F99D45-AC95-9520-6E3A-50D4C3734C2F}"/>
                </a:ext>
              </a:extLst>
            </p:cNvPr>
            <p:cNvCxnSpPr>
              <a:stCxn id="1157" idx="3"/>
            </p:cNvCxnSpPr>
            <p:nvPr/>
          </p:nvCxnSpPr>
          <p:spPr>
            <a:xfrm>
              <a:off x="2734378" y="1897600"/>
              <a:ext cx="820500" cy="0"/>
            </a:xfrm>
            <a:prstGeom prst="straightConnector1">
              <a:avLst/>
            </a:prstGeom>
            <a:noFill/>
            <a:ln w="9525" cap="flat" cmpd="sng">
              <a:solidFill>
                <a:srgbClr val="4949E7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160" name="Google Shape;1160;p32">
              <a:extLst>
                <a:ext uri="{FF2B5EF4-FFF2-40B4-BE49-F238E27FC236}">
                  <a16:creationId xmlns:a16="http://schemas.microsoft.com/office/drawing/2014/main" id="{86A9A741-9A24-A280-C8D3-C73FB69D3853}"/>
                </a:ext>
              </a:extLst>
            </p:cNvPr>
            <p:cNvSpPr/>
            <p:nvPr/>
          </p:nvSpPr>
          <p:spPr>
            <a:xfrm>
              <a:off x="3083725" y="1266013"/>
              <a:ext cx="1872300" cy="1445450"/>
            </a:xfrm>
            <a:custGeom>
              <a:avLst/>
              <a:gdLst/>
              <a:ahLst/>
              <a:cxnLst/>
              <a:rect l="l" t="t" r="r" b="b"/>
              <a:pathLst>
                <a:path w="74892" h="57818" extrusionOk="0">
                  <a:moveTo>
                    <a:pt x="57830" y="0"/>
                  </a:moveTo>
                  <a:cubicBezTo>
                    <a:pt x="26349" y="893"/>
                    <a:pt x="894" y="26337"/>
                    <a:pt x="1" y="57817"/>
                  </a:cubicBezTo>
                  <a:lnTo>
                    <a:pt x="5775" y="57805"/>
                  </a:lnTo>
                  <a:cubicBezTo>
                    <a:pt x="6430" y="57698"/>
                    <a:pt x="7240" y="57424"/>
                    <a:pt x="7657" y="56734"/>
                  </a:cubicBezTo>
                  <a:cubicBezTo>
                    <a:pt x="8085" y="56007"/>
                    <a:pt x="7823" y="55174"/>
                    <a:pt x="7538" y="54602"/>
                  </a:cubicBezTo>
                  <a:cubicBezTo>
                    <a:pt x="7323" y="54186"/>
                    <a:pt x="5466" y="50459"/>
                    <a:pt x="5466" y="48363"/>
                  </a:cubicBezTo>
                  <a:cubicBezTo>
                    <a:pt x="5466" y="44172"/>
                    <a:pt x="9347" y="40755"/>
                    <a:pt x="14122" y="40755"/>
                  </a:cubicBezTo>
                  <a:cubicBezTo>
                    <a:pt x="18896" y="40755"/>
                    <a:pt x="22778" y="44172"/>
                    <a:pt x="22778" y="48363"/>
                  </a:cubicBezTo>
                  <a:cubicBezTo>
                    <a:pt x="22778" y="50459"/>
                    <a:pt x="20908" y="54186"/>
                    <a:pt x="20694" y="54602"/>
                  </a:cubicBezTo>
                  <a:cubicBezTo>
                    <a:pt x="20408" y="55174"/>
                    <a:pt x="20146" y="56007"/>
                    <a:pt x="20587" y="56734"/>
                  </a:cubicBezTo>
                  <a:cubicBezTo>
                    <a:pt x="21027" y="57484"/>
                    <a:pt x="21992" y="57734"/>
                    <a:pt x="22575" y="57817"/>
                  </a:cubicBezTo>
                  <a:lnTo>
                    <a:pt x="28695" y="57817"/>
                  </a:lnTo>
                  <a:cubicBezTo>
                    <a:pt x="29552" y="42148"/>
                    <a:pt x="42149" y="29552"/>
                    <a:pt x="57830" y="28694"/>
                  </a:cubicBezTo>
                  <a:lnTo>
                    <a:pt x="57841" y="23194"/>
                  </a:lnTo>
                  <a:cubicBezTo>
                    <a:pt x="58032" y="21658"/>
                    <a:pt x="58627" y="20360"/>
                    <a:pt x="59532" y="19419"/>
                  </a:cubicBezTo>
                  <a:cubicBezTo>
                    <a:pt x="59842" y="19098"/>
                    <a:pt x="60187" y="18824"/>
                    <a:pt x="60580" y="18598"/>
                  </a:cubicBezTo>
                  <a:cubicBezTo>
                    <a:pt x="60794" y="18467"/>
                    <a:pt x="61009" y="18360"/>
                    <a:pt x="61247" y="18265"/>
                  </a:cubicBezTo>
                  <a:cubicBezTo>
                    <a:pt x="61855" y="18013"/>
                    <a:pt x="62510" y="17887"/>
                    <a:pt x="63186" y="17887"/>
                  </a:cubicBezTo>
                  <a:cubicBezTo>
                    <a:pt x="64110" y="17887"/>
                    <a:pt x="65074" y="18123"/>
                    <a:pt x="66009" y="18598"/>
                  </a:cubicBezTo>
                  <a:cubicBezTo>
                    <a:pt x="67593" y="19408"/>
                    <a:pt x="69914" y="20301"/>
                    <a:pt x="70700" y="20301"/>
                  </a:cubicBezTo>
                  <a:cubicBezTo>
                    <a:pt x="73010" y="20301"/>
                    <a:pt x="74891" y="17955"/>
                    <a:pt x="74891" y="15062"/>
                  </a:cubicBezTo>
                  <a:cubicBezTo>
                    <a:pt x="74891" y="12169"/>
                    <a:pt x="73010" y="9811"/>
                    <a:pt x="70700" y="9811"/>
                  </a:cubicBezTo>
                  <a:cubicBezTo>
                    <a:pt x="69914" y="9811"/>
                    <a:pt x="67593" y="10716"/>
                    <a:pt x="66009" y="11526"/>
                  </a:cubicBezTo>
                  <a:cubicBezTo>
                    <a:pt x="65074" y="12000"/>
                    <a:pt x="64114" y="12236"/>
                    <a:pt x="63191" y="12236"/>
                  </a:cubicBezTo>
                  <a:cubicBezTo>
                    <a:pt x="62516" y="12236"/>
                    <a:pt x="61860" y="12110"/>
                    <a:pt x="61247" y="11859"/>
                  </a:cubicBezTo>
                  <a:cubicBezTo>
                    <a:pt x="61009" y="11764"/>
                    <a:pt x="60794" y="11645"/>
                    <a:pt x="60580" y="11526"/>
                  </a:cubicBezTo>
                  <a:cubicBezTo>
                    <a:pt x="60187" y="11288"/>
                    <a:pt x="59842" y="11014"/>
                    <a:pt x="59532" y="10692"/>
                  </a:cubicBezTo>
                  <a:cubicBezTo>
                    <a:pt x="58651" y="9787"/>
                    <a:pt x="58068" y="8561"/>
                    <a:pt x="57853" y="7097"/>
                  </a:cubicBezTo>
                  <a:lnTo>
                    <a:pt x="57841" y="6977"/>
                  </a:lnTo>
                  <a:lnTo>
                    <a:pt x="57841" y="6275"/>
                  </a:lnTo>
                  <a:lnTo>
                    <a:pt x="57830" y="6120"/>
                  </a:lnTo>
                  <a:lnTo>
                    <a:pt x="57830" y="5692"/>
                  </a:lnTo>
                  <a:lnTo>
                    <a:pt x="57830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1169" name="Google Shape;1169;p32">
            <a:extLst>
              <a:ext uri="{FF2B5EF4-FFF2-40B4-BE49-F238E27FC236}">
                <a16:creationId xmlns:a16="http://schemas.microsoft.com/office/drawing/2014/main" id="{07B3A72D-1176-61D4-A803-843105F5EBE6}"/>
              </a:ext>
            </a:extLst>
          </p:cNvPr>
          <p:cNvGrpSpPr/>
          <p:nvPr/>
        </p:nvGrpSpPr>
        <p:grpSpPr>
          <a:xfrm>
            <a:off x="5584068" y="3729152"/>
            <a:ext cx="5441621" cy="1927633"/>
            <a:chOff x="4188050" y="2796863"/>
            <a:chExt cx="4081216" cy="1445725"/>
          </a:xfrm>
        </p:grpSpPr>
        <p:sp>
          <p:nvSpPr>
            <p:cNvPr id="1170" name="Google Shape;1170;p32">
              <a:extLst>
                <a:ext uri="{FF2B5EF4-FFF2-40B4-BE49-F238E27FC236}">
                  <a16:creationId xmlns:a16="http://schemas.microsoft.com/office/drawing/2014/main" id="{0AB0C7CD-835E-B22E-AABE-B7172CD2D4E8}"/>
                </a:ext>
              </a:extLst>
            </p:cNvPr>
            <p:cNvSpPr txBox="1"/>
            <p:nvPr/>
          </p:nvSpPr>
          <p:spPr>
            <a:xfrm>
              <a:off x="6396991" y="3289101"/>
              <a:ext cx="1872275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altLang="zh-CN" sz="2267" b="1" dirty="0">
                  <a:solidFill>
                    <a:srgbClr val="EC3A3B"/>
                  </a:solidFill>
                  <a:latin typeface="Garamond" panose="020204040303010108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Daily Traffic</a:t>
              </a:r>
              <a:endParaRPr sz="2267" b="1" dirty="0">
                <a:solidFill>
                  <a:srgbClr val="EC3A3B"/>
                </a:solidFill>
                <a:latin typeface="Garamond" panose="020204040303010108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172" name="Google Shape;1172;p32">
              <a:extLst>
                <a:ext uri="{FF2B5EF4-FFF2-40B4-BE49-F238E27FC236}">
                  <a16:creationId xmlns:a16="http://schemas.microsoft.com/office/drawing/2014/main" id="{25072060-F13B-78D4-3539-3986DB198A3D}"/>
                </a:ext>
              </a:extLst>
            </p:cNvPr>
            <p:cNvCxnSpPr>
              <a:cxnSpLocks/>
              <a:stCxn id="1170" idx="1"/>
            </p:cNvCxnSpPr>
            <p:nvPr/>
          </p:nvCxnSpPr>
          <p:spPr>
            <a:xfrm flipH="1">
              <a:off x="5675191" y="3503901"/>
              <a:ext cx="721799" cy="0"/>
            </a:xfrm>
            <a:prstGeom prst="straightConnector1">
              <a:avLst/>
            </a:prstGeom>
            <a:noFill/>
            <a:ln w="9525" cap="flat" cmpd="sng">
              <a:solidFill>
                <a:srgbClr val="EC3A3B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173" name="Google Shape;1173;p32">
              <a:extLst>
                <a:ext uri="{FF2B5EF4-FFF2-40B4-BE49-F238E27FC236}">
                  <a16:creationId xmlns:a16="http://schemas.microsoft.com/office/drawing/2014/main" id="{758DAD3D-8773-969F-5249-FD64C35E1A72}"/>
                </a:ext>
              </a:extLst>
            </p:cNvPr>
            <p:cNvSpPr/>
            <p:nvPr/>
          </p:nvSpPr>
          <p:spPr>
            <a:xfrm>
              <a:off x="4188050" y="2796863"/>
              <a:ext cx="1872275" cy="1445725"/>
            </a:xfrm>
            <a:custGeom>
              <a:avLst/>
              <a:gdLst/>
              <a:ahLst/>
              <a:cxnLst/>
              <a:rect l="l" t="t" r="r" b="b"/>
              <a:pathLst>
                <a:path w="74891" h="57829" extrusionOk="0">
                  <a:moveTo>
                    <a:pt x="46196" y="0"/>
                  </a:moveTo>
                  <a:cubicBezTo>
                    <a:pt x="45339" y="15681"/>
                    <a:pt x="32742" y="28277"/>
                    <a:pt x="17062" y="29135"/>
                  </a:cubicBezTo>
                  <a:lnTo>
                    <a:pt x="17050" y="35385"/>
                  </a:lnTo>
                  <a:cubicBezTo>
                    <a:pt x="16859" y="36921"/>
                    <a:pt x="16276" y="38219"/>
                    <a:pt x="15359" y="39160"/>
                  </a:cubicBezTo>
                  <a:cubicBezTo>
                    <a:pt x="15050" y="39481"/>
                    <a:pt x="14704" y="39755"/>
                    <a:pt x="14323" y="39981"/>
                  </a:cubicBezTo>
                  <a:cubicBezTo>
                    <a:pt x="14109" y="40112"/>
                    <a:pt x="13883" y="40219"/>
                    <a:pt x="13657" y="40315"/>
                  </a:cubicBezTo>
                  <a:cubicBezTo>
                    <a:pt x="13043" y="40566"/>
                    <a:pt x="12388" y="40692"/>
                    <a:pt x="11713" y="40692"/>
                  </a:cubicBezTo>
                  <a:cubicBezTo>
                    <a:pt x="10789" y="40692"/>
                    <a:pt x="9830" y="40456"/>
                    <a:pt x="8894" y="39981"/>
                  </a:cubicBezTo>
                  <a:cubicBezTo>
                    <a:pt x="7299" y="39172"/>
                    <a:pt x="4977" y="38279"/>
                    <a:pt x="4191" y="38279"/>
                  </a:cubicBezTo>
                  <a:cubicBezTo>
                    <a:pt x="1881" y="38279"/>
                    <a:pt x="0" y="40624"/>
                    <a:pt x="0" y="43517"/>
                  </a:cubicBezTo>
                  <a:cubicBezTo>
                    <a:pt x="0" y="46411"/>
                    <a:pt x="1881" y="48768"/>
                    <a:pt x="4191" y="48768"/>
                  </a:cubicBezTo>
                  <a:cubicBezTo>
                    <a:pt x="4989" y="48768"/>
                    <a:pt x="7299" y="47863"/>
                    <a:pt x="8894" y="47054"/>
                  </a:cubicBezTo>
                  <a:cubicBezTo>
                    <a:pt x="9823" y="46579"/>
                    <a:pt x="10783" y="46343"/>
                    <a:pt x="11709" y="46343"/>
                  </a:cubicBezTo>
                  <a:cubicBezTo>
                    <a:pt x="12385" y="46343"/>
                    <a:pt x="13043" y="46469"/>
                    <a:pt x="13657" y="46720"/>
                  </a:cubicBezTo>
                  <a:cubicBezTo>
                    <a:pt x="13883" y="46815"/>
                    <a:pt x="14109" y="46934"/>
                    <a:pt x="14323" y="47054"/>
                  </a:cubicBezTo>
                  <a:cubicBezTo>
                    <a:pt x="14704" y="47292"/>
                    <a:pt x="15050" y="47565"/>
                    <a:pt x="15359" y="47887"/>
                  </a:cubicBezTo>
                  <a:cubicBezTo>
                    <a:pt x="16240" y="48792"/>
                    <a:pt x="16824" y="50018"/>
                    <a:pt x="17038" y="51483"/>
                  </a:cubicBezTo>
                  <a:lnTo>
                    <a:pt x="17050" y="51602"/>
                  </a:lnTo>
                  <a:lnTo>
                    <a:pt x="17050" y="52304"/>
                  </a:lnTo>
                  <a:lnTo>
                    <a:pt x="17062" y="52459"/>
                  </a:lnTo>
                  <a:lnTo>
                    <a:pt x="17062" y="52888"/>
                  </a:lnTo>
                  <a:lnTo>
                    <a:pt x="17062" y="57829"/>
                  </a:lnTo>
                  <a:cubicBezTo>
                    <a:pt x="48554" y="56936"/>
                    <a:pt x="73997" y="31492"/>
                    <a:pt x="74890" y="0"/>
                  </a:cubicBezTo>
                  <a:lnTo>
                    <a:pt x="74890" y="0"/>
                  </a:lnTo>
                  <a:lnTo>
                    <a:pt x="68151" y="12"/>
                  </a:lnTo>
                  <a:cubicBezTo>
                    <a:pt x="67556" y="119"/>
                    <a:pt x="66818" y="369"/>
                    <a:pt x="66437" y="988"/>
                  </a:cubicBezTo>
                  <a:cubicBezTo>
                    <a:pt x="66056" y="1643"/>
                    <a:pt x="66294" y="2405"/>
                    <a:pt x="66556" y="2929"/>
                  </a:cubicBezTo>
                  <a:cubicBezTo>
                    <a:pt x="66758" y="3334"/>
                    <a:pt x="68532" y="6882"/>
                    <a:pt x="68532" y="8894"/>
                  </a:cubicBezTo>
                  <a:cubicBezTo>
                    <a:pt x="68532" y="12918"/>
                    <a:pt x="64806" y="16193"/>
                    <a:pt x="60234" y="16193"/>
                  </a:cubicBezTo>
                  <a:cubicBezTo>
                    <a:pt x="55650" y="16193"/>
                    <a:pt x="51935" y="12918"/>
                    <a:pt x="51935" y="8894"/>
                  </a:cubicBezTo>
                  <a:cubicBezTo>
                    <a:pt x="51935" y="6882"/>
                    <a:pt x="53709" y="3334"/>
                    <a:pt x="53912" y="2929"/>
                  </a:cubicBezTo>
                  <a:cubicBezTo>
                    <a:pt x="54174" y="2405"/>
                    <a:pt x="54412" y="1643"/>
                    <a:pt x="54019" y="988"/>
                  </a:cubicBezTo>
                  <a:cubicBezTo>
                    <a:pt x="53614" y="310"/>
                    <a:pt x="52745" y="83"/>
                    <a:pt x="5219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78" name="Google Shape;1178;p32">
            <a:extLst>
              <a:ext uri="{FF2B5EF4-FFF2-40B4-BE49-F238E27FC236}">
                <a16:creationId xmlns:a16="http://schemas.microsoft.com/office/drawing/2014/main" id="{CA662A5C-0D42-D854-D274-975986A8B4A9}"/>
              </a:ext>
            </a:extLst>
          </p:cNvPr>
          <p:cNvGrpSpPr/>
          <p:nvPr/>
        </p:nvGrpSpPr>
        <p:grpSpPr>
          <a:xfrm>
            <a:off x="1268828" y="3160418"/>
            <a:ext cx="4770472" cy="2496367"/>
            <a:chOff x="951621" y="2370313"/>
            <a:chExt cx="3577854" cy="1872275"/>
          </a:xfrm>
        </p:grpSpPr>
        <p:sp>
          <p:nvSpPr>
            <p:cNvPr id="1179" name="Google Shape;1179;p32">
              <a:extLst>
                <a:ext uri="{FF2B5EF4-FFF2-40B4-BE49-F238E27FC236}">
                  <a16:creationId xmlns:a16="http://schemas.microsoft.com/office/drawing/2014/main" id="{98D55DEA-135D-B13E-C760-71B633E94456}"/>
                </a:ext>
              </a:extLst>
            </p:cNvPr>
            <p:cNvSpPr txBox="1"/>
            <p:nvPr/>
          </p:nvSpPr>
          <p:spPr>
            <a:xfrm>
              <a:off x="951621" y="3289101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2267" b="1" dirty="0">
                  <a:solidFill>
                    <a:srgbClr val="FCBD24"/>
                  </a:solidFill>
                  <a:latin typeface="Garamond" panose="020204040303010108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Edges</a:t>
              </a:r>
              <a:endParaRPr sz="2267" b="1" dirty="0">
                <a:solidFill>
                  <a:srgbClr val="FCBD24"/>
                </a:solidFill>
                <a:latin typeface="Garamond" panose="020204040303010108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181" name="Google Shape;1181;p32">
              <a:extLst>
                <a:ext uri="{FF2B5EF4-FFF2-40B4-BE49-F238E27FC236}">
                  <a16:creationId xmlns:a16="http://schemas.microsoft.com/office/drawing/2014/main" id="{D9F035ED-45E4-8559-66CA-0490B67C405C}"/>
                </a:ext>
              </a:extLst>
            </p:cNvPr>
            <p:cNvCxnSpPr>
              <a:stCxn id="1179" idx="3"/>
            </p:cNvCxnSpPr>
            <p:nvPr/>
          </p:nvCxnSpPr>
          <p:spPr>
            <a:xfrm>
              <a:off x="2747121" y="3503901"/>
              <a:ext cx="736500" cy="0"/>
            </a:xfrm>
            <a:prstGeom prst="straightConnector1">
              <a:avLst/>
            </a:prstGeom>
            <a:noFill/>
            <a:ln w="9525" cap="flat" cmpd="sng">
              <a:solidFill>
                <a:srgbClr val="FCBD24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182" name="Google Shape;1182;p32">
              <a:extLst>
                <a:ext uri="{FF2B5EF4-FFF2-40B4-BE49-F238E27FC236}">
                  <a16:creationId xmlns:a16="http://schemas.microsoft.com/office/drawing/2014/main" id="{EB827596-4A70-CFC9-7076-6A6A3339D6B7}"/>
                </a:ext>
              </a:extLst>
            </p:cNvPr>
            <p:cNvSpPr/>
            <p:nvPr/>
          </p:nvSpPr>
          <p:spPr>
            <a:xfrm>
              <a:off x="3083725" y="2370313"/>
              <a:ext cx="1445750" cy="1872275"/>
            </a:xfrm>
            <a:custGeom>
              <a:avLst/>
              <a:gdLst/>
              <a:ahLst/>
              <a:cxnLst/>
              <a:rect l="l" t="t" r="r" b="b"/>
              <a:pathLst>
                <a:path w="57830" h="74891" extrusionOk="0">
                  <a:moveTo>
                    <a:pt x="14122" y="0"/>
                  </a:moveTo>
                  <a:cubicBezTo>
                    <a:pt x="11229" y="0"/>
                    <a:pt x="8871" y="1882"/>
                    <a:pt x="8871" y="4191"/>
                  </a:cubicBezTo>
                  <a:cubicBezTo>
                    <a:pt x="8871" y="4977"/>
                    <a:pt x="9776" y="7299"/>
                    <a:pt x="10574" y="8883"/>
                  </a:cubicBezTo>
                  <a:cubicBezTo>
                    <a:pt x="11395" y="10502"/>
                    <a:pt x="11514" y="12192"/>
                    <a:pt x="10907" y="13645"/>
                  </a:cubicBezTo>
                  <a:cubicBezTo>
                    <a:pt x="10824" y="13883"/>
                    <a:pt x="10705" y="14097"/>
                    <a:pt x="10586" y="14312"/>
                  </a:cubicBezTo>
                  <a:cubicBezTo>
                    <a:pt x="9705" y="15776"/>
                    <a:pt x="8133" y="16741"/>
                    <a:pt x="6156" y="17038"/>
                  </a:cubicBezTo>
                  <a:lnTo>
                    <a:pt x="6037" y="17050"/>
                  </a:lnTo>
                  <a:lnTo>
                    <a:pt x="5335" y="17050"/>
                  </a:lnTo>
                  <a:lnTo>
                    <a:pt x="5180" y="17062"/>
                  </a:lnTo>
                  <a:lnTo>
                    <a:pt x="1" y="17062"/>
                  </a:lnTo>
                  <a:cubicBezTo>
                    <a:pt x="894" y="48542"/>
                    <a:pt x="26338" y="73998"/>
                    <a:pt x="57818" y="74891"/>
                  </a:cubicBezTo>
                  <a:lnTo>
                    <a:pt x="57818" y="68926"/>
                  </a:lnTo>
                  <a:cubicBezTo>
                    <a:pt x="57699" y="68271"/>
                    <a:pt x="57425" y="67461"/>
                    <a:pt x="56734" y="67044"/>
                  </a:cubicBezTo>
                  <a:cubicBezTo>
                    <a:pt x="56480" y="66891"/>
                    <a:pt x="56192" y="66815"/>
                    <a:pt x="55880" y="66815"/>
                  </a:cubicBezTo>
                  <a:cubicBezTo>
                    <a:pt x="55491" y="66815"/>
                    <a:pt x="55064" y="66932"/>
                    <a:pt x="54615" y="67164"/>
                  </a:cubicBezTo>
                  <a:cubicBezTo>
                    <a:pt x="54186" y="67378"/>
                    <a:pt x="50460" y="69235"/>
                    <a:pt x="48364" y="69235"/>
                  </a:cubicBezTo>
                  <a:cubicBezTo>
                    <a:pt x="44173" y="69235"/>
                    <a:pt x="40768" y="65354"/>
                    <a:pt x="40768" y="60579"/>
                  </a:cubicBezTo>
                  <a:cubicBezTo>
                    <a:pt x="40768" y="55805"/>
                    <a:pt x="44173" y="51924"/>
                    <a:pt x="48364" y="51924"/>
                  </a:cubicBezTo>
                  <a:cubicBezTo>
                    <a:pt x="50460" y="51924"/>
                    <a:pt x="54186" y="53793"/>
                    <a:pt x="54615" y="54007"/>
                  </a:cubicBezTo>
                  <a:cubicBezTo>
                    <a:pt x="55061" y="54230"/>
                    <a:pt x="55486" y="54345"/>
                    <a:pt x="55875" y="54345"/>
                  </a:cubicBezTo>
                  <a:cubicBezTo>
                    <a:pt x="56192" y="54345"/>
                    <a:pt x="56484" y="54269"/>
                    <a:pt x="56746" y="54114"/>
                  </a:cubicBezTo>
                  <a:cubicBezTo>
                    <a:pt x="57484" y="53674"/>
                    <a:pt x="57746" y="52709"/>
                    <a:pt x="57830" y="52126"/>
                  </a:cubicBezTo>
                  <a:lnTo>
                    <a:pt x="57830" y="46197"/>
                  </a:lnTo>
                  <a:cubicBezTo>
                    <a:pt x="42149" y="45339"/>
                    <a:pt x="29552" y="32743"/>
                    <a:pt x="28695" y="17062"/>
                  </a:cubicBezTo>
                  <a:lnTo>
                    <a:pt x="22254" y="17050"/>
                  </a:lnTo>
                  <a:cubicBezTo>
                    <a:pt x="20194" y="16800"/>
                    <a:pt x="18563" y="15824"/>
                    <a:pt x="17658" y="14312"/>
                  </a:cubicBezTo>
                  <a:cubicBezTo>
                    <a:pt x="17527" y="14097"/>
                    <a:pt x="17420" y="13883"/>
                    <a:pt x="17325" y="13645"/>
                  </a:cubicBezTo>
                  <a:cubicBezTo>
                    <a:pt x="16729" y="12192"/>
                    <a:pt x="16836" y="10502"/>
                    <a:pt x="17658" y="8883"/>
                  </a:cubicBezTo>
                  <a:cubicBezTo>
                    <a:pt x="18468" y="7299"/>
                    <a:pt x="19360" y="4977"/>
                    <a:pt x="19360" y="4191"/>
                  </a:cubicBezTo>
                  <a:cubicBezTo>
                    <a:pt x="19360" y="1882"/>
                    <a:pt x="17015" y="0"/>
                    <a:pt x="14122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7" name="Google Shape;1187;p32">
            <a:extLst>
              <a:ext uri="{FF2B5EF4-FFF2-40B4-BE49-F238E27FC236}">
                <a16:creationId xmlns:a16="http://schemas.microsoft.com/office/drawing/2014/main" id="{51E89120-45D2-F7D7-3BDE-F23D0F10F428}"/>
              </a:ext>
            </a:extLst>
          </p:cNvPr>
          <p:cNvGrpSpPr/>
          <p:nvPr/>
        </p:nvGrpSpPr>
        <p:grpSpPr>
          <a:xfrm>
            <a:off x="6153167" y="1688017"/>
            <a:ext cx="4787355" cy="2467400"/>
            <a:chOff x="4614875" y="1266013"/>
            <a:chExt cx="3590516" cy="1850550"/>
          </a:xfrm>
        </p:grpSpPr>
        <p:sp>
          <p:nvSpPr>
            <p:cNvPr id="1188" name="Google Shape;1188;p32">
              <a:extLst>
                <a:ext uri="{FF2B5EF4-FFF2-40B4-BE49-F238E27FC236}">
                  <a16:creationId xmlns:a16="http://schemas.microsoft.com/office/drawing/2014/main" id="{A5BCA0D2-09AB-44EE-4480-3C48CD00CEDC}"/>
                </a:ext>
              </a:extLst>
            </p:cNvPr>
            <p:cNvSpPr txBox="1"/>
            <p:nvPr/>
          </p:nvSpPr>
          <p:spPr>
            <a:xfrm>
              <a:off x="6396991" y="1682800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altLang="zh-CN" sz="2267" b="1" dirty="0">
                  <a:solidFill>
                    <a:schemeClr val="accent1"/>
                  </a:solidFill>
                  <a:latin typeface="Garamond" panose="020204040303010108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Nodes</a:t>
              </a:r>
              <a:endParaRPr sz="2267" b="1" dirty="0">
                <a:solidFill>
                  <a:schemeClr val="accent1"/>
                </a:solidFill>
                <a:latin typeface="Garamond" panose="020204040303010108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190" name="Google Shape;1190;p32">
              <a:extLst>
                <a:ext uri="{FF2B5EF4-FFF2-40B4-BE49-F238E27FC236}">
                  <a16:creationId xmlns:a16="http://schemas.microsoft.com/office/drawing/2014/main" id="{9367B397-D1FF-BD56-36E0-8C7EB196C281}"/>
                </a:ext>
              </a:extLst>
            </p:cNvPr>
            <p:cNvCxnSpPr>
              <a:stCxn id="1188" idx="1"/>
            </p:cNvCxnSpPr>
            <p:nvPr/>
          </p:nvCxnSpPr>
          <p:spPr>
            <a:xfrm rot="10800000">
              <a:off x="5550391" y="1897600"/>
              <a:ext cx="846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191" name="Google Shape;1191;p32">
              <a:extLst>
                <a:ext uri="{FF2B5EF4-FFF2-40B4-BE49-F238E27FC236}">
                  <a16:creationId xmlns:a16="http://schemas.microsoft.com/office/drawing/2014/main" id="{51BB2760-1737-990B-235E-86DF6F626261}"/>
                </a:ext>
              </a:extLst>
            </p:cNvPr>
            <p:cNvSpPr/>
            <p:nvPr/>
          </p:nvSpPr>
          <p:spPr>
            <a:xfrm>
              <a:off x="4614875" y="1266013"/>
              <a:ext cx="1445450" cy="1850550"/>
            </a:xfrm>
            <a:custGeom>
              <a:avLst/>
              <a:gdLst/>
              <a:ahLst/>
              <a:cxnLst/>
              <a:rect l="l" t="t" r="r" b="b"/>
              <a:pathLst>
                <a:path w="57818" h="74022" extrusionOk="0">
                  <a:moveTo>
                    <a:pt x="1" y="0"/>
                  </a:moveTo>
                  <a:lnTo>
                    <a:pt x="13" y="6716"/>
                  </a:lnTo>
                  <a:cubicBezTo>
                    <a:pt x="120" y="7370"/>
                    <a:pt x="394" y="8180"/>
                    <a:pt x="1084" y="8597"/>
                  </a:cubicBezTo>
                  <a:cubicBezTo>
                    <a:pt x="1344" y="8750"/>
                    <a:pt x="1632" y="8826"/>
                    <a:pt x="1945" y="8826"/>
                  </a:cubicBezTo>
                  <a:cubicBezTo>
                    <a:pt x="2333" y="8826"/>
                    <a:pt x="2760" y="8709"/>
                    <a:pt x="3215" y="8478"/>
                  </a:cubicBezTo>
                  <a:cubicBezTo>
                    <a:pt x="3632" y="8263"/>
                    <a:pt x="7359" y="6406"/>
                    <a:pt x="9454" y="6406"/>
                  </a:cubicBezTo>
                  <a:cubicBezTo>
                    <a:pt x="13645" y="6406"/>
                    <a:pt x="17062" y="10287"/>
                    <a:pt x="17062" y="15062"/>
                  </a:cubicBezTo>
                  <a:cubicBezTo>
                    <a:pt x="17062" y="19836"/>
                    <a:pt x="13645" y="23718"/>
                    <a:pt x="9454" y="23718"/>
                  </a:cubicBezTo>
                  <a:cubicBezTo>
                    <a:pt x="7359" y="23718"/>
                    <a:pt x="3632" y="21848"/>
                    <a:pt x="3215" y="21634"/>
                  </a:cubicBezTo>
                  <a:cubicBezTo>
                    <a:pt x="2762" y="21411"/>
                    <a:pt x="2338" y="21296"/>
                    <a:pt x="1951" y="21296"/>
                  </a:cubicBezTo>
                  <a:cubicBezTo>
                    <a:pt x="1636" y="21296"/>
                    <a:pt x="1346" y="21372"/>
                    <a:pt x="1084" y="21527"/>
                  </a:cubicBezTo>
                  <a:cubicBezTo>
                    <a:pt x="334" y="21967"/>
                    <a:pt x="84" y="22932"/>
                    <a:pt x="1" y="23515"/>
                  </a:cubicBezTo>
                  <a:lnTo>
                    <a:pt x="1" y="28694"/>
                  </a:lnTo>
                  <a:cubicBezTo>
                    <a:pt x="15669" y="29552"/>
                    <a:pt x="28266" y="42148"/>
                    <a:pt x="29123" y="57817"/>
                  </a:cubicBezTo>
                  <a:lnTo>
                    <a:pt x="35446" y="57841"/>
                  </a:lnTo>
                  <a:cubicBezTo>
                    <a:pt x="36958" y="58019"/>
                    <a:pt x="38232" y="58615"/>
                    <a:pt x="39137" y="59532"/>
                  </a:cubicBezTo>
                  <a:cubicBezTo>
                    <a:pt x="39422" y="59817"/>
                    <a:pt x="39672" y="60127"/>
                    <a:pt x="39875" y="60472"/>
                  </a:cubicBezTo>
                  <a:cubicBezTo>
                    <a:pt x="39946" y="60591"/>
                    <a:pt x="40006" y="60710"/>
                    <a:pt x="40065" y="60829"/>
                  </a:cubicBezTo>
                  <a:cubicBezTo>
                    <a:pt x="40077" y="60841"/>
                    <a:pt x="40077" y="60865"/>
                    <a:pt x="40089" y="60877"/>
                  </a:cubicBezTo>
                  <a:cubicBezTo>
                    <a:pt x="40149" y="60996"/>
                    <a:pt x="40196" y="61115"/>
                    <a:pt x="40244" y="61234"/>
                  </a:cubicBezTo>
                  <a:cubicBezTo>
                    <a:pt x="40434" y="61746"/>
                    <a:pt x="40541" y="62282"/>
                    <a:pt x="40565" y="62841"/>
                  </a:cubicBezTo>
                  <a:lnTo>
                    <a:pt x="40565" y="62865"/>
                  </a:lnTo>
                  <a:cubicBezTo>
                    <a:pt x="40565" y="63044"/>
                    <a:pt x="40565" y="63222"/>
                    <a:pt x="40541" y="63413"/>
                  </a:cubicBezTo>
                  <a:cubicBezTo>
                    <a:pt x="40541" y="63425"/>
                    <a:pt x="40541" y="63437"/>
                    <a:pt x="40541" y="63449"/>
                  </a:cubicBezTo>
                  <a:cubicBezTo>
                    <a:pt x="40518" y="63806"/>
                    <a:pt x="40446" y="64163"/>
                    <a:pt x="40351" y="64520"/>
                  </a:cubicBezTo>
                  <a:cubicBezTo>
                    <a:pt x="40339" y="64544"/>
                    <a:pt x="40327" y="64568"/>
                    <a:pt x="40327" y="64604"/>
                  </a:cubicBezTo>
                  <a:cubicBezTo>
                    <a:pt x="40268" y="64770"/>
                    <a:pt x="40220" y="64937"/>
                    <a:pt x="40149" y="65104"/>
                  </a:cubicBezTo>
                  <a:cubicBezTo>
                    <a:pt x="40137" y="65127"/>
                    <a:pt x="40125" y="65163"/>
                    <a:pt x="40113" y="65187"/>
                  </a:cubicBezTo>
                  <a:cubicBezTo>
                    <a:pt x="40041" y="65366"/>
                    <a:pt x="39970" y="65532"/>
                    <a:pt x="39887" y="65711"/>
                  </a:cubicBezTo>
                  <a:cubicBezTo>
                    <a:pt x="39125" y="67211"/>
                    <a:pt x="38267" y="69390"/>
                    <a:pt x="38267" y="70128"/>
                  </a:cubicBezTo>
                  <a:cubicBezTo>
                    <a:pt x="38267" y="72271"/>
                    <a:pt x="40470" y="74021"/>
                    <a:pt x="43161" y="74021"/>
                  </a:cubicBezTo>
                  <a:cubicBezTo>
                    <a:pt x="45852" y="74021"/>
                    <a:pt x="48054" y="72271"/>
                    <a:pt x="48054" y="70128"/>
                  </a:cubicBezTo>
                  <a:cubicBezTo>
                    <a:pt x="48054" y="69390"/>
                    <a:pt x="47197" y="67211"/>
                    <a:pt x="46435" y="65711"/>
                  </a:cubicBezTo>
                  <a:cubicBezTo>
                    <a:pt x="46352" y="65532"/>
                    <a:pt x="46280" y="65366"/>
                    <a:pt x="46209" y="65199"/>
                  </a:cubicBezTo>
                  <a:cubicBezTo>
                    <a:pt x="46197" y="65163"/>
                    <a:pt x="46185" y="65139"/>
                    <a:pt x="46173" y="65104"/>
                  </a:cubicBezTo>
                  <a:cubicBezTo>
                    <a:pt x="46102" y="64937"/>
                    <a:pt x="46042" y="64770"/>
                    <a:pt x="45995" y="64604"/>
                  </a:cubicBezTo>
                  <a:cubicBezTo>
                    <a:pt x="45995" y="64568"/>
                    <a:pt x="45983" y="64544"/>
                    <a:pt x="45971" y="64520"/>
                  </a:cubicBezTo>
                  <a:cubicBezTo>
                    <a:pt x="45875" y="64163"/>
                    <a:pt x="45804" y="63806"/>
                    <a:pt x="45780" y="63449"/>
                  </a:cubicBezTo>
                  <a:cubicBezTo>
                    <a:pt x="45780" y="63437"/>
                    <a:pt x="45780" y="63425"/>
                    <a:pt x="45768" y="63413"/>
                  </a:cubicBezTo>
                  <a:cubicBezTo>
                    <a:pt x="45756" y="63234"/>
                    <a:pt x="45756" y="63044"/>
                    <a:pt x="45756" y="62865"/>
                  </a:cubicBezTo>
                  <a:cubicBezTo>
                    <a:pt x="45756" y="62865"/>
                    <a:pt x="45756" y="62853"/>
                    <a:pt x="45756" y="62841"/>
                  </a:cubicBezTo>
                  <a:cubicBezTo>
                    <a:pt x="45780" y="62282"/>
                    <a:pt x="45875" y="61746"/>
                    <a:pt x="46078" y="61234"/>
                  </a:cubicBezTo>
                  <a:cubicBezTo>
                    <a:pt x="46125" y="61115"/>
                    <a:pt x="46173" y="60996"/>
                    <a:pt x="46233" y="60877"/>
                  </a:cubicBezTo>
                  <a:cubicBezTo>
                    <a:pt x="46233" y="60865"/>
                    <a:pt x="46245" y="60841"/>
                    <a:pt x="46245" y="60829"/>
                  </a:cubicBezTo>
                  <a:cubicBezTo>
                    <a:pt x="46304" y="60710"/>
                    <a:pt x="46376" y="60591"/>
                    <a:pt x="46447" y="60472"/>
                  </a:cubicBezTo>
                  <a:cubicBezTo>
                    <a:pt x="46649" y="60127"/>
                    <a:pt x="46899" y="59817"/>
                    <a:pt x="47173" y="59532"/>
                  </a:cubicBezTo>
                  <a:cubicBezTo>
                    <a:pt x="48054" y="58650"/>
                    <a:pt x="49269" y="58067"/>
                    <a:pt x="50709" y="57853"/>
                  </a:cubicBezTo>
                  <a:lnTo>
                    <a:pt x="50828" y="57841"/>
                  </a:lnTo>
                  <a:lnTo>
                    <a:pt x="51495" y="57841"/>
                  </a:lnTo>
                  <a:lnTo>
                    <a:pt x="51638" y="57829"/>
                  </a:lnTo>
                  <a:lnTo>
                    <a:pt x="52055" y="57817"/>
                  </a:lnTo>
                  <a:lnTo>
                    <a:pt x="57817" y="57817"/>
                  </a:lnTo>
                  <a:cubicBezTo>
                    <a:pt x="56924" y="26337"/>
                    <a:pt x="31481" y="893"/>
                    <a:pt x="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84DC0B35-5C75-C7F3-8A06-55180E5D20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005226" y="2586992"/>
            <a:ext cx="1048192" cy="10073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4895DF-4751-5579-B7FC-3344EB733B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984" y="1754274"/>
            <a:ext cx="819894" cy="7758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34FB0E-CD07-17B8-A5DA-EE67EDD14BD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1798" y="2114982"/>
            <a:ext cx="1045800" cy="12182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CC64592-E4F2-66C1-29C1-A99912754A6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103" y="3994827"/>
            <a:ext cx="1047084" cy="109285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D8E3C72-BA50-9551-FBED-A08406CFA56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2133" y="1969317"/>
            <a:ext cx="899084" cy="96134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793F45C-44D4-4B06-E7F0-A2DE7E16062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7140" y="4290192"/>
            <a:ext cx="1013720" cy="103219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01C0EE4-6278-F139-6286-C6C9C3D7F08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9047" y="1535980"/>
            <a:ext cx="685571" cy="97766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6291ADE-2FAF-EF33-E5E4-6F4B1619DE3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5076" y="2586701"/>
            <a:ext cx="873164" cy="88856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71B92F2-CBDA-B745-25F9-877AC3E1B2A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0338" y="1038955"/>
            <a:ext cx="879898" cy="97766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DF7FB66-3E46-A38D-41F8-CA0BF3690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1424" y="1156066"/>
            <a:ext cx="851016" cy="86874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608BBE5-8E61-14DD-0ABA-09375D0BCAF6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5452" y="3761661"/>
            <a:ext cx="823423" cy="79223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5772D6D-B572-1B6A-22A1-8DD5E5A57F8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0699" y="4684442"/>
            <a:ext cx="996351" cy="97234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BE5C5A2-521B-B474-8933-C72E83C739A3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9829" y="5218233"/>
            <a:ext cx="1092770" cy="116178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24C2170D-4120-72A5-4947-BFE82435E722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4618" y="4829205"/>
            <a:ext cx="1030001" cy="107314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0C62EFC0-857D-8B42-7BF2-C29326A49F9E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5978" y="5203148"/>
            <a:ext cx="1061870" cy="113500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6A4D456-8D03-3A05-1EED-F7D3E1CAD6F4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021956" y="3651235"/>
            <a:ext cx="961084" cy="9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0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86EE-B6C2-165A-984C-F2EED09E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C7ACC9D-5E43-E363-FB5D-81D4F6E601A5}"/>
              </a:ext>
            </a:extLst>
          </p:cNvPr>
          <p:cNvSpPr/>
          <p:nvPr/>
        </p:nvSpPr>
        <p:spPr>
          <a:xfrm>
            <a:off x="5343868" y="2701116"/>
            <a:ext cx="4045703" cy="1816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EB3BE2-3BB5-5DDC-89AB-AA0C55382D0A}"/>
              </a:ext>
            </a:extLst>
          </p:cNvPr>
          <p:cNvSpPr/>
          <p:nvPr/>
        </p:nvSpPr>
        <p:spPr>
          <a:xfrm>
            <a:off x="68751" y="1673544"/>
            <a:ext cx="4756376" cy="4354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29C556-C83C-E110-D630-14DECCB52F7E}"/>
              </a:ext>
            </a:extLst>
          </p:cNvPr>
          <p:cNvSpPr/>
          <p:nvPr/>
        </p:nvSpPr>
        <p:spPr>
          <a:xfrm>
            <a:off x="5357600" y="170754"/>
            <a:ext cx="4031971" cy="2298549"/>
          </a:xfrm>
          <a:prstGeom prst="rect">
            <a:avLst/>
          </a:prstGeom>
          <a:solidFill>
            <a:srgbClr val="E1E1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504F9B7-3FF5-2BE6-CBD7-5DB8D8152FD4}"/>
              </a:ext>
            </a:extLst>
          </p:cNvPr>
          <p:cNvSpPr/>
          <p:nvPr/>
        </p:nvSpPr>
        <p:spPr>
          <a:xfrm>
            <a:off x="5444675" y="1970416"/>
            <a:ext cx="3859172" cy="4648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0F60F3-2584-49A1-8885-ACADE86F6CD4}"/>
              </a:ext>
            </a:extLst>
          </p:cNvPr>
          <p:cNvSpPr/>
          <p:nvPr/>
        </p:nvSpPr>
        <p:spPr>
          <a:xfrm>
            <a:off x="2256115" y="170027"/>
            <a:ext cx="2569012" cy="108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32943F5-1B00-32FE-3761-C8F222041368}"/>
              </a:ext>
            </a:extLst>
          </p:cNvPr>
          <p:cNvSpPr/>
          <p:nvPr/>
        </p:nvSpPr>
        <p:spPr>
          <a:xfrm>
            <a:off x="2369378" y="283112"/>
            <a:ext cx="1190613" cy="853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CDF7B3D-BEE2-66E5-6D1A-D294ABE265EB}"/>
              </a:ext>
            </a:extLst>
          </p:cNvPr>
          <p:cNvSpPr/>
          <p:nvPr/>
        </p:nvSpPr>
        <p:spPr>
          <a:xfrm>
            <a:off x="3666325" y="280954"/>
            <a:ext cx="1056460" cy="8620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485299-D539-E3D3-FB5C-BB9ABA80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00" y="729045"/>
            <a:ext cx="1190613" cy="342655"/>
          </a:xfrm>
        </p:spPr>
        <p:txBody>
          <a:bodyPr>
            <a:noAutofit/>
          </a:bodyPr>
          <a:lstStyle/>
          <a:p>
            <a:pPr algn="ctr"/>
            <a:r>
              <a:rPr lang="en-US" altLang="zh-CN" sz="1000" b="1" dirty="0">
                <a:latin typeface="Garamond" panose="02020404030301010803" pitchFamily="18" charset="0"/>
              </a:rPr>
              <a:t>Data Collecting and Preprocessing</a:t>
            </a:r>
            <a:endParaRPr lang="zh-CN" altLang="en-US" sz="1000" b="1" dirty="0">
              <a:latin typeface="Garamond" panose="020204040303010108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208FF1-76B1-5B7A-8123-D24818CC1A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9933" y="247768"/>
            <a:ext cx="428586" cy="4873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51B26F-717D-A9F0-7C4A-AAE20A11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73" y="300624"/>
            <a:ext cx="674964" cy="42842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06DF14F-C193-761B-4538-DB3E2A75A4FA}"/>
              </a:ext>
            </a:extLst>
          </p:cNvPr>
          <p:cNvSpPr txBox="1">
            <a:spLocks/>
          </p:cNvSpPr>
          <p:nvPr/>
        </p:nvSpPr>
        <p:spPr>
          <a:xfrm>
            <a:off x="3708326" y="751119"/>
            <a:ext cx="963341" cy="34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000" b="1" dirty="0">
                <a:latin typeface="Garamond" panose="02020404030301010803" pitchFamily="18" charset="0"/>
              </a:rPr>
              <a:t>Network Initialization</a:t>
            </a:r>
            <a:endParaRPr lang="zh-CN" altLang="en-US" sz="1000" b="1" dirty="0">
              <a:latin typeface="Garamond" panose="02020404030301010803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5E8BBE9-3B4C-C1F9-36FE-5A050EA5421C}"/>
              </a:ext>
            </a:extLst>
          </p:cNvPr>
          <p:cNvSpPr txBox="1">
            <a:spLocks/>
          </p:cNvSpPr>
          <p:nvPr/>
        </p:nvSpPr>
        <p:spPr>
          <a:xfrm>
            <a:off x="5454933" y="2039800"/>
            <a:ext cx="1438225" cy="361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000" b="1" dirty="0">
                <a:latin typeface="Garamond" panose="02020404030301010803" pitchFamily="18" charset="0"/>
              </a:rPr>
              <a:t>A Creative </a:t>
            </a:r>
            <a:r>
              <a:rPr lang="en-US" altLang="zh-CN" sz="1000" b="1" dirty="0">
                <a:highlight>
                  <a:srgbClr val="E1E1FF"/>
                </a:highlight>
                <a:latin typeface="Garamond" panose="02020404030301010803" pitchFamily="18" charset="0"/>
              </a:rPr>
              <a:t>TFE</a:t>
            </a:r>
            <a:r>
              <a:rPr lang="en-US" altLang="zh-CN" sz="1000" b="1" dirty="0">
                <a:latin typeface="Garamond" panose="02020404030301010803" pitchFamily="18" charset="0"/>
              </a:rPr>
              <a:t> Model solved by </a:t>
            </a:r>
            <a:r>
              <a:rPr lang="en-US" altLang="zh-CN" sz="1000" b="1" dirty="0">
                <a:highlight>
                  <a:srgbClr val="E1E1FF"/>
                </a:highlight>
                <a:latin typeface="Garamond" panose="02020404030301010803" pitchFamily="18" charset="0"/>
              </a:rPr>
              <a:t>LR</a:t>
            </a:r>
            <a:r>
              <a:rPr lang="en-US" altLang="zh-CN" sz="1000" b="1" dirty="0">
                <a:latin typeface="Garamond" panose="02020404030301010803" pitchFamily="18" charset="0"/>
              </a:rPr>
              <a:t> and </a:t>
            </a:r>
            <a:r>
              <a:rPr lang="en-US" altLang="zh-CN" sz="1000" b="1" dirty="0">
                <a:highlight>
                  <a:srgbClr val="DAE3F3"/>
                </a:highlight>
                <a:latin typeface="Garamond" panose="02020404030301010803" pitchFamily="18" charset="0"/>
              </a:rPr>
              <a:t>LSM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56F11C8-4CE0-EB3B-E180-FF93D5474A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6903" y="1977633"/>
            <a:ext cx="1641781" cy="2461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6E29C7A-F363-3DAA-DFD7-1F6058341C0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3698" y="2165990"/>
            <a:ext cx="1950149" cy="27891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1196AC9-50E0-3C2E-7824-7F27EF3490EA}"/>
              </a:ext>
            </a:extLst>
          </p:cNvPr>
          <p:cNvSpPr/>
          <p:nvPr/>
        </p:nvSpPr>
        <p:spPr>
          <a:xfrm>
            <a:off x="5343868" y="4805161"/>
            <a:ext cx="4045704" cy="12230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6F6F9DF-D76F-FE53-9A59-DF8DA0CF15AC}"/>
              </a:ext>
            </a:extLst>
          </p:cNvPr>
          <p:cNvSpPr txBox="1">
            <a:spLocks/>
          </p:cNvSpPr>
          <p:nvPr/>
        </p:nvSpPr>
        <p:spPr>
          <a:xfrm>
            <a:off x="2232978" y="1234944"/>
            <a:ext cx="2735303" cy="306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Model Preparation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3E68EA8F-8633-6AA1-0137-516086A66481}"/>
              </a:ext>
            </a:extLst>
          </p:cNvPr>
          <p:cNvSpPr/>
          <p:nvPr/>
        </p:nvSpPr>
        <p:spPr>
          <a:xfrm>
            <a:off x="4913534" y="439345"/>
            <a:ext cx="409128" cy="4070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31EC794-D961-5E38-1DAC-7EA234192614}"/>
              </a:ext>
            </a:extLst>
          </p:cNvPr>
          <p:cNvSpPr txBox="1">
            <a:spLocks/>
          </p:cNvSpPr>
          <p:nvPr/>
        </p:nvSpPr>
        <p:spPr>
          <a:xfrm>
            <a:off x="68751" y="5972592"/>
            <a:ext cx="4756376" cy="365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Garamond" panose="02020404030301010803" pitchFamily="18" charset="0"/>
              </a:rPr>
              <a:t>Optimal Water Level Model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4924FE7-282A-D0E9-44E8-2014A542FE48}"/>
              </a:ext>
            </a:extLst>
          </p:cNvPr>
          <p:cNvSpPr txBox="1">
            <a:spLocks/>
          </p:cNvSpPr>
          <p:nvPr/>
        </p:nvSpPr>
        <p:spPr>
          <a:xfrm>
            <a:off x="5679272" y="4335052"/>
            <a:ext cx="3746764" cy="60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Optimal Water Level Maintenance Model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8E1436E1-6A67-BFC6-8FBD-E2904EC9F927}"/>
              </a:ext>
            </a:extLst>
          </p:cNvPr>
          <p:cNvSpPr txBox="1">
            <a:spLocks/>
          </p:cNvSpPr>
          <p:nvPr/>
        </p:nvSpPr>
        <p:spPr>
          <a:xfrm>
            <a:off x="5679271" y="2477154"/>
            <a:ext cx="3231957" cy="193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 dirty="0">
                <a:solidFill>
                  <a:srgbClr val="7030A0"/>
                </a:solidFill>
                <a:latin typeface="Garamond" panose="02020404030301010803" pitchFamily="18" charset="0"/>
              </a:rPr>
              <a:t>Water Level Variation Model</a:t>
            </a:r>
            <a:endParaRPr lang="zh-CN" altLang="en-US" sz="1600" b="1" dirty="0">
              <a:solidFill>
                <a:srgbClr val="7030A0"/>
              </a:solidFill>
              <a:latin typeface="Garamond" panose="02020404030301010803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75DF0E-2ED2-13ED-652D-2CA4952DD078}"/>
              </a:ext>
            </a:extLst>
          </p:cNvPr>
          <p:cNvSpPr txBox="1"/>
          <p:nvPr/>
        </p:nvSpPr>
        <p:spPr>
          <a:xfrm>
            <a:off x="6227819" y="5944127"/>
            <a:ext cx="2268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Sensitivity Analysis</a:t>
            </a:r>
            <a:endParaRPr lang="zh-CN" alt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5FC77B07-FF9E-EF76-4CAC-A410E26019B1}"/>
              </a:ext>
            </a:extLst>
          </p:cNvPr>
          <p:cNvSpPr/>
          <p:nvPr/>
        </p:nvSpPr>
        <p:spPr>
          <a:xfrm>
            <a:off x="157375" y="1912880"/>
            <a:ext cx="4538118" cy="17626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F373EA8-FE44-C305-B7CF-59DCE1670B4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76" y="1939466"/>
            <a:ext cx="2501169" cy="118603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CDA5FCE-7C64-BE4A-954A-0D3086364E9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9055" y="1911860"/>
            <a:ext cx="2018430" cy="129548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A7E0B46B-4714-8970-C33C-52E6DD3FF464}"/>
              </a:ext>
            </a:extLst>
          </p:cNvPr>
          <p:cNvSpPr txBox="1"/>
          <p:nvPr/>
        </p:nvSpPr>
        <p:spPr>
          <a:xfrm>
            <a:off x="819826" y="3248743"/>
            <a:ext cx="3249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highlight>
                  <a:srgbClr val="DAE3F3"/>
                </a:highlight>
                <a:latin typeface="Garamond" panose="02020404030301010803" pitchFamily="18" charset="0"/>
              </a:rPr>
              <a:t>Categorize S</a:t>
            </a:r>
            <a:r>
              <a:rPr lang="en-US" altLang="zh-CN" sz="1400" b="1" i="0" dirty="0">
                <a:effectLst/>
                <a:highlight>
                  <a:srgbClr val="DAE3F3"/>
                </a:highlight>
                <a:latin typeface="Garamond" panose="02020404030301010803" pitchFamily="18" charset="0"/>
              </a:rPr>
              <a:t>takeholders into 4 groups</a:t>
            </a:r>
            <a:endParaRPr lang="zh-CN" altLang="en-US" sz="1400" b="1" dirty="0">
              <a:highlight>
                <a:srgbClr val="DAE3F3"/>
              </a:highlight>
              <a:latin typeface="Garamond" panose="02020404030301010803" pitchFamily="18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368A4A3-0A49-DC9C-5936-506009081B16}"/>
              </a:ext>
            </a:extLst>
          </p:cNvPr>
          <p:cNvSpPr/>
          <p:nvPr/>
        </p:nvSpPr>
        <p:spPr>
          <a:xfrm>
            <a:off x="164203" y="3823503"/>
            <a:ext cx="2205175" cy="19954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168BEE0-E836-213A-0958-2B2D059B8D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8405"/>
          <a:stretch/>
        </p:blipFill>
        <p:spPr>
          <a:xfrm>
            <a:off x="450494" y="3962228"/>
            <a:ext cx="1575335" cy="1109664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1DE2D1E-1709-373C-C3AA-6C0EB96F6C8D}"/>
              </a:ext>
            </a:extLst>
          </p:cNvPr>
          <p:cNvSpPr txBox="1"/>
          <p:nvPr/>
        </p:nvSpPr>
        <p:spPr>
          <a:xfrm>
            <a:off x="187195" y="5039290"/>
            <a:ext cx="1940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highlight>
                  <a:srgbClr val="DAE3F3"/>
                </a:highlight>
                <a:latin typeface="Garamond" panose="02020404030301010803" pitchFamily="18" charset="0"/>
              </a:rPr>
              <a:t>Evaluate Satisfaction</a:t>
            </a:r>
            <a:endParaRPr lang="zh-CN" altLang="en-US" sz="1200" b="1" dirty="0">
              <a:highlight>
                <a:srgbClr val="DAE3F3"/>
              </a:highlight>
              <a:latin typeface="Garamond" panose="02020404030301010803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DA123D6-96FB-604B-C076-87532A4E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439" y="5370123"/>
            <a:ext cx="1953179" cy="288423"/>
          </a:xfrm>
          <a:prstGeom prst="rect">
            <a:avLst/>
          </a:prstGeom>
        </p:spPr>
      </p:pic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9C7B2CF-70D1-82C8-871C-CECCBDDDBD04}"/>
              </a:ext>
            </a:extLst>
          </p:cNvPr>
          <p:cNvSpPr/>
          <p:nvPr/>
        </p:nvSpPr>
        <p:spPr>
          <a:xfrm>
            <a:off x="2453219" y="3833816"/>
            <a:ext cx="2249102" cy="19954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DE42880A-22BF-3FAA-688E-DF6DA16F3634}"/>
              </a:ext>
            </a:extLst>
          </p:cNvPr>
          <p:cNvSpPr txBox="1">
            <a:spLocks/>
          </p:cNvSpPr>
          <p:nvPr/>
        </p:nvSpPr>
        <p:spPr>
          <a:xfrm>
            <a:off x="2544570" y="3922551"/>
            <a:ext cx="2039475" cy="620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200" b="1" dirty="0">
                <a:latin typeface="Garamond" panose="02020404030301010803" pitchFamily="18" charset="0"/>
              </a:rPr>
              <a:t>Use </a:t>
            </a:r>
            <a:r>
              <a:rPr lang="en-US" altLang="zh-CN" sz="1200" b="1" dirty="0">
                <a:highlight>
                  <a:srgbClr val="DAE3F3"/>
                </a:highlight>
                <a:latin typeface="Garamond" panose="02020404030301010803" pitchFamily="18" charset="0"/>
              </a:rPr>
              <a:t>AHP</a:t>
            </a:r>
            <a:r>
              <a:rPr lang="en-US" altLang="zh-CN" sz="1200" b="1" dirty="0">
                <a:latin typeface="Garamond" panose="02020404030301010803" pitchFamily="18" charset="0"/>
              </a:rPr>
              <a:t> to </a:t>
            </a:r>
          </a:p>
          <a:p>
            <a:pPr algn="ctr"/>
            <a:r>
              <a:rPr lang="en-US" altLang="zh-CN" sz="1200" b="1" dirty="0">
                <a:latin typeface="Garamond" panose="02020404030301010803" pitchFamily="18" charset="0"/>
              </a:rPr>
              <a:t>weight each factors</a:t>
            </a:r>
          </a:p>
          <a:p>
            <a:pPr algn="ctr"/>
            <a:r>
              <a:rPr lang="en-US" altLang="zh-CN" sz="1200" b="1" dirty="0">
                <a:latin typeface="Garamond" panose="02020404030301010803" pitchFamily="18" charset="0"/>
              </a:rPr>
              <a:t>Perform </a:t>
            </a:r>
            <a:r>
              <a:rPr lang="en-US" altLang="zh-CN" sz="1200" b="1" dirty="0">
                <a:highlight>
                  <a:srgbClr val="DAE3F3"/>
                </a:highlight>
                <a:latin typeface="Garamond" panose="02020404030301010803" pitchFamily="18" charset="0"/>
              </a:rPr>
              <a:t>Goal Programming</a:t>
            </a:r>
            <a:endParaRPr lang="zh-CN" altLang="en-US" sz="1200" b="1" dirty="0">
              <a:highlight>
                <a:srgbClr val="DAE3F3"/>
              </a:highlight>
              <a:latin typeface="Garamond" panose="02020404030301010803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FBE50A1-5C9B-D26E-8B31-0B17FBC1D99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6054" y="4514848"/>
            <a:ext cx="1332228" cy="1278400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D7E7EF8-73D7-607F-D4F7-A3B765C7EF80}"/>
              </a:ext>
            </a:extLst>
          </p:cNvPr>
          <p:cNvSpPr/>
          <p:nvPr/>
        </p:nvSpPr>
        <p:spPr>
          <a:xfrm>
            <a:off x="5393142" y="2763067"/>
            <a:ext cx="1578967" cy="16791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2196CC14-CF15-F578-8FE0-C3617C92D01F}"/>
              </a:ext>
            </a:extLst>
          </p:cNvPr>
          <p:cNvSpPr txBox="1">
            <a:spLocks/>
          </p:cNvSpPr>
          <p:nvPr/>
        </p:nvSpPr>
        <p:spPr>
          <a:xfrm>
            <a:off x="5356678" y="4009402"/>
            <a:ext cx="1672265" cy="389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200" b="1" dirty="0">
                <a:highlight>
                  <a:srgbClr val="E2F0D9"/>
                </a:highlight>
                <a:latin typeface="Garamond" panose="02020404030301010803" pitchFamily="18" charset="0"/>
              </a:rPr>
              <a:t>Greedy Algorithm</a:t>
            </a:r>
          </a:p>
          <a:p>
            <a:pPr algn="ctr"/>
            <a:r>
              <a:rPr lang="en-US" altLang="zh-CN" sz="1200" b="1" dirty="0">
                <a:latin typeface="Garamond" panose="02020404030301010803" pitchFamily="18" charset="0"/>
              </a:rPr>
              <a:t>and </a:t>
            </a:r>
            <a:r>
              <a:rPr lang="en-US" altLang="zh-CN" sz="1200" b="1" dirty="0">
                <a:highlight>
                  <a:srgbClr val="E2F0D9"/>
                </a:highlight>
                <a:latin typeface="Garamond" panose="02020404030301010803" pitchFamily="18" charset="0"/>
              </a:rPr>
              <a:t>Grid Traversal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5DF1CA2B-9B0D-D661-2D8C-95C29F0B48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t="9893" r="6752" b="11398"/>
          <a:stretch/>
        </p:blipFill>
        <p:spPr>
          <a:xfrm>
            <a:off x="5403872" y="2772984"/>
            <a:ext cx="1558327" cy="1205715"/>
          </a:xfrm>
          <a:prstGeom prst="rect">
            <a:avLst/>
          </a:prstGeom>
        </p:spPr>
      </p:pic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6058B30-4445-3DA9-5526-E02A2FB798D5}"/>
              </a:ext>
            </a:extLst>
          </p:cNvPr>
          <p:cNvSpPr/>
          <p:nvPr/>
        </p:nvSpPr>
        <p:spPr>
          <a:xfrm>
            <a:off x="7021382" y="2753635"/>
            <a:ext cx="2282465" cy="16885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38BB78C-8E5D-0B76-F9A9-B6F1836E1EC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8314" y="2800858"/>
            <a:ext cx="1723606" cy="1263730"/>
          </a:xfrm>
          <a:prstGeom prst="rect">
            <a:avLst/>
          </a:prstGeom>
        </p:spPr>
      </p:pic>
      <p:sp>
        <p:nvSpPr>
          <p:cNvPr id="53" name="标题 1">
            <a:extLst>
              <a:ext uri="{FF2B5EF4-FFF2-40B4-BE49-F238E27FC236}">
                <a16:creationId xmlns:a16="http://schemas.microsoft.com/office/drawing/2014/main" id="{D031AFF1-6795-4640-4D46-FCF2D4020F59}"/>
              </a:ext>
            </a:extLst>
          </p:cNvPr>
          <p:cNvSpPr txBox="1">
            <a:spLocks/>
          </p:cNvSpPr>
          <p:nvPr/>
        </p:nvSpPr>
        <p:spPr>
          <a:xfrm>
            <a:off x="7023259" y="4028325"/>
            <a:ext cx="2219530" cy="37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000" b="1" dirty="0">
                <a:latin typeface="Garamond" panose="02020404030301010803" pitchFamily="18" charset="0"/>
              </a:rPr>
              <a:t>Using</a:t>
            </a:r>
            <a:r>
              <a:rPr lang="en-US" altLang="zh-CN" sz="1000" b="1" dirty="0">
                <a:highlight>
                  <a:srgbClr val="E2F0D9"/>
                </a:highlight>
                <a:latin typeface="Garamond" panose="02020404030301010803" pitchFamily="18" charset="0"/>
              </a:rPr>
              <a:t> Threshold Control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CF7BC49-4429-A916-5A15-81A139191094}"/>
              </a:ext>
            </a:extLst>
          </p:cNvPr>
          <p:cNvSpPr/>
          <p:nvPr/>
        </p:nvSpPr>
        <p:spPr>
          <a:xfrm>
            <a:off x="5458408" y="4844624"/>
            <a:ext cx="1322314" cy="11323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D5BD66EE-A102-3A87-C601-8E51F3F7F4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9514" y="4951266"/>
            <a:ext cx="1208181" cy="596075"/>
          </a:xfrm>
          <a:prstGeom prst="rect">
            <a:avLst/>
          </a:prstGeom>
        </p:spPr>
      </p:pic>
      <p:sp>
        <p:nvSpPr>
          <p:cNvPr id="57" name="标题 1">
            <a:extLst>
              <a:ext uri="{FF2B5EF4-FFF2-40B4-BE49-F238E27FC236}">
                <a16:creationId xmlns:a16="http://schemas.microsoft.com/office/drawing/2014/main" id="{70D8F641-FDCB-192F-A391-8048BD4CD8DA}"/>
              </a:ext>
            </a:extLst>
          </p:cNvPr>
          <p:cNvSpPr txBox="1">
            <a:spLocks/>
          </p:cNvSpPr>
          <p:nvPr/>
        </p:nvSpPr>
        <p:spPr>
          <a:xfrm>
            <a:off x="5330387" y="5547341"/>
            <a:ext cx="1551347" cy="37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000" b="1" dirty="0">
                <a:latin typeface="Garamond" panose="02020404030301010803" pitchFamily="18" charset="0"/>
              </a:rPr>
              <a:t>Perturb the Outflow by 0.1%, 0.2%, and 0.5%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9AFE5B05-5C53-CFC5-6842-C15990E0F673}"/>
              </a:ext>
            </a:extLst>
          </p:cNvPr>
          <p:cNvSpPr/>
          <p:nvPr/>
        </p:nvSpPr>
        <p:spPr>
          <a:xfrm>
            <a:off x="6881124" y="4832665"/>
            <a:ext cx="1457808" cy="11323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标题 1">
            <a:extLst>
              <a:ext uri="{FF2B5EF4-FFF2-40B4-BE49-F238E27FC236}">
                <a16:creationId xmlns:a16="http://schemas.microsoft.com/office/drawing/2014/main" id="{E78A8CB9-FA36-353A-7144-E8636E1359D7}"/>
              </a:ext>
            </a:extLst>
          </p:cNvPr>
          <p:cNvSpPr txBox="1">
            <a:spLocks/>
          </p:cNvSpPr>
          <p:nvPr/>
        </p:nvSpPr>
        <p:spPr>
          <a:xfrm>
            <a:off x="6851230" y="5545884"/>
            <a:ext cx="1551347" cy="429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000" b="1" dirty="0">
                <a:latin typeface="Garamond" panose="02020404030301010803" pitchFamily="18" charset="0"/>
              </a:rPr>
              <a:t>Perturb environmental impact factors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B8B5D01B-21C9-2483-FF36-0E453B8955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6257" y="4908299"/>
            <a:ext cx="1302052" cy="668974"/>
          </a:xfrm>
          <a:prstGeom prst="rect">
            <a:avLst/>
          </a:prstGeom>
        </p:spPr>
      </p:pic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F85B9E0-E38A-BA1F-5B00-539428CC15E0}"/>
              </a:ext>
            </a:extLst>
          </p:cNvPr>
          <p:cNvSpPr/>
          <p:nvPr/>
        </p:nvSpPr>
        <p:spPr>
          <a:xfrm>
            <a:off x="8423956" y="4855254"/>
            <a:ext cx="855068" cy="11097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238D6B2C-F25C-2E49-1815-487209CA5BD1}"/>
              </a:ext>
            </a:extLst>
          </p:cNvPr>
          <p:cNvSpPr txBox="1">
            <a:spLocks/>
          </p:cNvSpPr>
          <p:nvPr/>
        </p:nvSpPr>
        <p:spPr>
          <a:xfrm>
            <a:off x="8435575" y="5039751"/>
            <a:ext cx="938247" cy="71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00" b="1" dirty="0">
                <a:latin typeface="Garamond" panose="02020404030301010803" pitchFamily="18" charset="0"/>
              </a:rPr>
              <a:t>Strengths:</a:t>
            </a:r>
          </a:p>
          <a:p>
            <a:endParaRPr lang="en-US" altLang="zh-CN" sz="1000" b="1" dirty="0">
              <a:latin typeface="Garamond" panose="02020404030301010803" pitchFamily="18" charset="0"/>
            </a:endParaRPr>
          </a:p>
          <a:p>
            <a:r>
              <a:rPr lang="en-US" altLang="zh-CN" sz="1000" b="1" dirty="0">
                <a:latin typeface="Garamond" panose="02020404030301010803" pitchFamily="18" charset="0"/>
              </a:rPr>
              <a:t>· </a:t>
            </a:r>
            <a:r>
              <a:rPr lang="en-US" altLang="zh-CN" sz="1000" b="1" dirty="0">
                <a:highlight>
                  <a:srgbClr val="FBE5D6"/>
                </a:highlight>
                <a:latin typeface="Garamond" panose="02020404030301010803" pitchFamily="18" charset="0"/>
              </a:rPr>
              <a:t>Creativity</a:t>
            </a:r>
          </a:p>
          <a:p>
            <a:r>
              <a:rPr lang="en-US" altLang="zh-CN" sz="1000" b="1" dirty="0">
                <a:latin typeface="Garamond" panose="02020404030301010803" pitchFamily="18" charset="0"/>
              </a:rPr>
              <a:t>· </a:t>
            </a:r>
            <a:r>
              <a:rPr lang="en-US" altLang="zh-CN" sz="1000" b="1" dirty="0">
                <a:highlight>
                  <a:srgbClr val="FBE5D6"/>
                </a:highlight>
                <a:latin typeface="Garamond" panose="02020404030301010803" pitchFamily="18" charset="0"/>
              </a:rPr>
              <a:t>Scalability</a:t>
            </a:r>
          </a:p>
          <a:p>
            <a:r>
              <a:rPr lang="en-US" altLang="zh-CN" sz="1000" b="1" dirty="0">
                <a:latin typeface="Garamond" panose="02020404030301010803" pitchFamily="18" charset="0"/>
              </a:rPr>
              <a:t>· </a:t>
            </a:r>
            <a:r>
              <a:rPr lang="en-US" altLang="zh-CN" sz="1000" b="1" dirty="0">
                <a:highlight>
                  <a:srgbClr val="FBE5D6"/>
                </a:highlight>
                <a:latin typeface="Garamond" panose="02020404030301010803" pitchFamily="18" charset="0"/>
              </a:rPr>
              <a:t>Robustness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7424775-F926-91B0-5598-386085E058AD}"/>
              </a:ext>
            </a:extLst>
          </p:cNvPr>
          <p:cNvSpPr/>
          <p:nvPr/>
        </p:nvSpPr>
        <p:spPr>
          <a:xfrm rot="10800000">
            <a:off x="4892751" y="1799315"/>
            <a:ext cx="412163" cy="4070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69761B0-FD2E-F5C3-94EF-9C75D70F3E0C}"/>
              </a:ext>
            </a:extLst>
          </p:cNvPr>
          <p:cNvSpPr/>
          <p:nvPr/>
        </p:nvSpPr>
        <p:spPr>
          <a:xfrm>
            <a:off x="4924084" y="3272499"/>
            <a:ext cx="380831" cy="4070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8D21F078-A377-8547-1C30-91F59D5B6E85}"/>
              </a:ext>
            </a:extLst>
          </p:cNvPr>
          <p:cNvSpPr txBox="1">
            <a:spLocks/>
          </p:cNvSpPr>
          <p:nvPr/>
        </p:nvSpPr>
        <p:spPr>
          <a:xfrm>
            <a:off x="-339626" y="455105"/>
            <a:ext cx="2735303" cy="9114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latin typeface="Garamond" panose="02020404030301010803" pitchFamily="18" charset="0"/>
              </a:rPr>
              <a:t>Our</a:t>
            </a:r>
          </a:p>
          <a:p>
            <a:pPr algn="ctr"/>
            <a:r>
              <a:rPr lang="en-US" altLang="zh-CN" sz="3600" b="1" dirty="0">
                <a:latin typeface="Garamond" panose="02020404030301010803" pitchFamily="18" charset="0"/>
              </a:rPr>
              <a:t>Work</a:t>
            </a:r>
            <a:endParaRPr lang="zh-CN" altLang="en-US" sz="3600" b="1" dirty="0">
              <a:latin typeface="Garamond" panose="02020404030301010803" pitchFamily="18" charset="0"/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FA03F598-1346-2195-D37C-5CCBFA83BD8A}"/>
              </a:ext>
            </a:extLst>
          </p:cNvPr>
          <p:cNvSpPr/>
          <p:nvPr/>
        </p:nvSpPr>
        <p:spPr>
          <a:xfrm rot="5400000">
            <a:off x="5426395" y="4464551"/>
            <a:ext cx="261957" cy="4070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E3C87E48-B672-774F-75A3-F2469F060D3C}"/>
              </a:ext>
            </a:extLst>
          </p:cNvPr>
          <p:cNvSpPr/>
          <p:nvPr/>
        </p:nvSpPr>
        <p:spPr>
          <a:xfrm>
            <a:off x="4906225" y="4821245"/>
            <a:ext cx="380831" cy="4070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E95AA1E-163F-60A1-6D20-43EAB58AD6AA}"/>
              </a:ext>
            </a:extLst>
          </p:cNvPr>
          <p:cNvSpPr/>
          <p:nvPr/>
        </p:nvSpPr>
        <p:spPr>
          <a:xfrm>
            <a:off x="5458558" y="1491419"/>
            <a:ext cx="3836126" cy="4067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Garamond" panose="02020404030301010803" pitchFamily="18" charset="0"/>
              </a:rPr>
              <a:t>Data Collecting and Preprocessing</a:t>
            </a:r>
            <a:endParaRPr lang="zh-CN" altLang="en-US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BA63085D-5B21-B17F-938C-F9E6BDF3136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174" y="1676104"/>
            <a:ext cx="3709264" cy="197906"/>
          </a:xfrm>
          <a:prstGeom prst="rect">
            <a:avLst/>
          </a:prstGeom>
        </p:spPr>
      </p:pic>
      <p:sp>
        <p:nvSpPr>
          <p:cNvPr id="58" name="标题 1">
            <a:extLst>
              <a:ext uri="{FF2B5EF4-FFF2-40B4-BE49-F238E27FC236}">
                <a16:creationId xmlns:a16="http://schemas.microsoft.com/office/drawing/2014/main" id="{A6F539C6-20E0-1F38-B1A2-199D6E1869C8}"/>
              </a:ext>
            </a:extLst>
          </p:cNvPr>
          <p:cNvSpPr txBox="1">
            <a:spLocks/>
          </p:cNvSpPr>
          <p:nvPr/>
        </p:nvSpPr>
        <p:spPr>
          <a:xfrm>
            <a:off x="5474068" y="1520923"/>
            <a:ext cx="1335386" cy="188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00" b="1" dirty="0">
                <a:highlight>
                  <a:srgbClr val="E1E1FF"/>
                </a:highlight>
                <a:latin typeface="Garamond" panose="02020404030301010803" pitchFamily="18" charset="0"/>
              </a:rPr>
              <a:t>Hydrological</a:t>
            </a:r>
            <a:r>
              <a:rPr lang="en-US" altLang="zh-CN" sz="1000" b="1" dirty="0">
                <a:latin typeface="Garamond" panose="02020404030301010803" pitchFamily="18" charset="0"/>
              </a:rPr>
              <a:t> Model</a:t>
            </a:r>
            <a:endParaRPr lang="zh-CN" altLang="en-US" sz="1000" b="1" dirty="0">
              <a:latin typeface="Garamond" panose="02020404030301010803" pitchFamily="18" charset="0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32BEDB5-EF3C-91F7-A456-154FB0EF5D7F}"/>
              </a:ext>
            </a:extLst>
          </p:cNvPr>
          <p:cNvSpPr/>
          <p:nvPr/>
        </p:nvSpPr>
        <p:spPr>
          <a:xfrm>
            <a:off x="5432640" y="211735"/>
            <a:ext cx="3859172" cy="12367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9DA53AE4-DBB8-DFF8-7539-51C610ED31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45810" y="335563"/>
            <a:ext cx="1464650" cy="85136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9C177498-DC37-374C-9C51-6A1F185562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49998" y="349888"/>
            <a:ext cx="1622215" cy="860754"/>
          </a:xfrm>
          <a:prstGeom prst="rect">
            <a:avLst/>
          </a:prstGeom>
        </p:spPr>
      </p:pic>
      <p:sp>
        <p:nvSpPr>
          <p:cNvPr id="70" name="箭头: 右 69">
            <a:extLst>
              <a:ext uri="{FF2B5EF4-FFF2-40B4-BE49-F238E27FC236}">
                <a16:creationId xmlns:a16="http://schemas.microsoft.com/office/drawing/2014/main" id="{FCF71DC1-A825-0658-5E37-638B2E4E8AA1}"/>
              </a:ext>
            </a:extLst>
          </p:cNvPr>
          <p:cNvSpPr/>
          <p:nvPr/>
        </p:nvSpPr>
        <p:spPr>
          <a:xfrm>
            <a:off x="7140503" y="675152"/>
            <a:ext cx="309495" cy="32305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3348ACE8-7AA0-713C-15CD-642597A7EA1E}"/>
              </a:ext>
            </a:extLst>
          </p:cNvPr>
          <p:cNvSpPr txBox="1">
            <a:spLocks/>
          </p:cNvSpPr>
          <p:nvPr/>
        </p:nvSpPr>
        <p:spPr>
          <a:xfrm>
            <a:off x="5579371" y="1182424"/>
            <a:ext cx="3548654" cy="216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000" b="1" dirty="0">
                <a:highlight>
                  <a:srgbClr val="E1E1FF"/>
                </a:highlight>
                <a:latin typeface="Garamond" panose="02020404030301010803" pitchFamily="18" charset="0"/>
              </a:rPr>
              <a:t>Select 8 Key Indicators </a:t>
            </a:r>
            <a:r>
              <a:rPr lang="en-US" altLang="zh-CN" sz="1000" b="1" dirty="0">
                <a:latin typeface="Garamond" panose="02020404030301010803" pitchFamily="18" charset="0"/>
              </a:rPr>
              <a:t>influencing water levels</a:t>
            </a:r>
            <a:endParaRPr lang="zh-CN" altLang="en-US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8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箭头: 右 38">
            <a:extLst>
              <a:ext uri="{FF2B5EF4-FFF2-40B4-BE49-F238E27FC236}">
                <a16:creationId xmlns:a16="http://schemas.microsoft.com/office/drawing/2014/main" id="{6A36013D-89F1-53F5-B81A-6989327C77FF}"/>
              </a:ext>
            </a:extLst>
          </p:cNvPr>
          <p:cNvSpPr/>
          <p:nvPr/>
        </p:nvSpPr>
        <p:spPr>
          <a:xfrm>
            <a:off x="6459870" y="1847990"/>
            <a:ext cx="1218652" cy="34590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2CC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E860D6A-E08E-4233-4190-D813FDE34C04}"/>
              </a:ext>
            </a:extLst>
          </p:cNvPr>
          <p:cNvSpPr/>
          <p:nvPr/>
        </p:nvSpPr>
        <p:spPr>
          <a:xfrm>
            <a:off x="8326845" y="4505761"/>
            <a:ext cx="2530400" cy="17860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7517C5B-7BA2-D9D6-3177-B76E57339D66}"/>
              </a:ext>
            </a:extLst>
          </p:cNvPr>
          <p:cNvSpPr/>
          <p:nvPr/>
        </p:nvSpPr>
        <p:spPr>
          <a:xfrm>
            <a:off x="7116509" y="2313179"/>
            <a:ext cx="4790146" cy="1921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D5501DF-AAF8-FAC0-8AD7-14AA22A431B1}"/>
              </a:ext>
            </a:extLst>
          </p:cNvPr>
          <p:cNvSpPr/>
          <p:nvPr/>
        </p:nvSpPr>
        <p:spPr>
          <a:xfrm>
            <a:off x="7207232" y="2435547"/>
            <a:ext cx="4624364" cy="16806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Garamond" panose="02020404030301010803" pitchFamily="18" charset="0"/>
              </a:rPr>
              <a:t>Bus Route Optimization Plan</a:t>
            </a:r>
            <a:endParaRPr lang="zh-CN" altLang="en-US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E6A3D6A-1B7A-127F-C433-413F6D251CBC}"/>
              </a:ext>
            </a:extLst>
          </p:cNvPr>
          <p:cNvSpPr/>
          <p:nvPr/>
        </p:nvSpPr>
        <p:spPr>
          <a:xfrm>
            <a:off x="90829" y="1761968"/>
            <a:ext cx="6191512" cy="50466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1BEA835-A520-4C47-D087-43A1812E88BF}"/>
              </a:ext>
            </a:extLst>
          </p:cNvPr>
          <p:cNvSpPr/>
          <p:nvPr/>
        </p:nvSpPr>
        <p:spPr>
          <a:xfrm>
            <a:off x="877684" y="4851843"/>
            <a:ext cx="2832449" cy="18542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Garamond" panose="02020404030301010803" pitchFamily="18" charset="0"/>
              </a:rPr>
              <a:t>Visualization of the Baltimore Transportation Network</a:t>
            </a:r>
            <a:endParaRPr lang="zh-CN" altLang="en-US" sz="16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73AF8F-5E9E-BBD8-6B20-98566628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97" t="28499" r="15080" b="8398"/>
          <a:stretch/>
        </p:blipFill>
        <p:spPr>
          <a:xfrm>
            <a:off x="4490903" y="2481061"/>
            <a:ext cx="1396255" cy="1452140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525D3843-3C69-51DF-3998-8A874A698C23}"/>
              </a:ext>
            </a:extLst>
          </p:cNvPr>
          <p:cNvSpPr/>
          <p:nvPr/>
        </p:nvSpPr>
        <p:spPr>
          <a:xfrm>
            <a:off x="723741" y="2022166"/>
            <a:ext cx="4204780" cy="115210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Garamond" panose="02020404030301010803" pitchFamily="18" charset="0"/>
              </a:rPr>
              <a:t>Improved K-Shell Algorithm</a:t>
            </a:r>
            <a:endParaRPr lang="en-US" altLang="zh-CN" b="1" dirty="0">
              <a:solidFill>
                <a:srgbClr val="7030A0"/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altLang="zh-CN" dirty="0">
                <a:solidFill>
                  <a:srgbClr val="7030A0"/>
                </a:solidFill>
                <a:latin typeface="Garamond" panose="02020404030301010803" pitchFamily="18" charset="0"/>
              </a:rPr>
              <a:t>Node Weights </a:t>
            </a:r>
            <a:r>
              <a:rPr lang="en-US" altLang="zh-CN" dirty="0">
                <a:solidFill>
                  <a:schemeClr val="tx1"/>
                </a:solidFill>
                <a:latin typeface="Garamond" panose="02020404030301010803" pitchFamily="18" charset="0"/>
              </a:rPr>
              <a:t>and </a:t>
            </a:r>
            <a:r>
              <a:rPr lang="en-US" altLang="zh-CN" dirty="0">
                <a:solidFill>
                  <a:srgbClr val="7030A0"/>
                </a:solidFill>
                <a:latin typeface="Garamond" panose="02020404030301010803" pitchFamily="18" charset="0"/>
              </a:rPr>
              <a:t>Edge Weights</a:t>
            </a:r>
            <a:r>
              <a:rPr lang="en-US" altLang="zh-CN" dirty="0">
                <a:solidFill>
                  <a:schemeClr val="tx1"/>
                </a:solidFill>
                <a:latin typeface="Garamond" panose="02020404030301010803" pitchFamily="18" charset="0"/>
              </a:rPr>
              <a:t> based on 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Garamond" panose="02020404030301010803" pitchFamily="18" charset="0"/>
              </a:rPr>
              <a:t>Baltimore Transport Network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EEC7A2-2633-C0B3-CDF4-C4C58F42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832" y="1671318"/>
            <a:ext cx="1045800" cy="12182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C4D33E0-5928-86E5-8054-D336CC1092D0}"/>
              </a:ext>
            </a:extLst>
          </p:cNvPr>
          <p:cNvSpPr/>
          <p:nvPr/>
        </p:nvSpPr>
        <p:spPr>
          <a:xfrm>
            <a:off x="2400147" y="70605"/>
            <a:ext cx="2569012" cy="108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C045429-A1A9-8F82-3E91-93F455502F97}"/>
              </a:ext>
            </a:extLst>
          </p:cNvPr>
          <p:cNvSpPr/>
          <p:nvPr/>
        </p:nvSpPr>
        <p:spPr>
          <a:xfrm>
            <a:off x="2513410" y="183690"/>
            <a:ext cx="1190613" cy="853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58B0BB6-BE41-3C0F-495E-1F2EEE2C5CF4}"/>
              </a:ext>
            </a:extLst>
          </p:cNvPr>
          <p:cNvSpPr/>
          <p:nvPr/>
        </p:nvSpPr>
        <p:spPr>
          <a:xfrm>
            <a:off x="3810357" y="181532"/>
            <a:ext cx="1056460" cy="8620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6BEF495-AD2C-71CF-DFF5-3014EC21ACDF}"/>
              </a:ext>
            </a:extLst>
          </p:cNvPr>
          <p:cNvSpPr txBox="1">
            <a:spLocks/>
          </p:cNvSpPr>
          <p:nvPr/>
        </p:nvSpPr>
        <p:spPr>
          <a:xfrm>
            <a:off x="2493932" y="629623"/>
            <a:ext cx="1190613" cy="34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000" b="1">
                <a:latin typeface="Garamond" panose="02020404030301010803" pitchFamily="18" charset="0"/>
              </a:rPr>
              <a:t>Data Collecting and Preprocessing</a:t>
            </a:r>
            <a:endParaRPr lang="zh-CN" altLang="en-US" sz="1000" b="1" dirty="0">
              <a:latin typeface="Garamond" panose="02020404030301010803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1F825FB-2005-0150-F89C-A79AF0C8CE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3965" y="148346"/>
            <a:ext cx="428586" cy="487389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1D2C896A-CB0F-3377-8576-D4FF950825A9}"/>
              </a:ext>
            </a:extLst>
          </p:cNvPr>
          <p:cNvSpPr txBox="1">
            <a:spLocks/>
          </p:cNvSpPr>
          <p:nvPr/>
        </p:nvSpPr>
        <p:spPr>
          <a:xfrm>
            <a:off x="3852358" y="651697"/>
            <a:ext cx="963341" cy="34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000" b="1" dirty="0">
                <a:latin typeface="Garamond" panose="02020404030301010803" pitchFamily="18" charset="0"/>
              </a:rPr>
              <a:t>Network Initialization</a:t>
            </a:r>
            <a:endParaRPr lang="zh-CN" altLang="en-US" sz="1000" b="1" dirty="0">
              <a:latin typeface="Garamond" panose="02020404030301010803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AEEE9AA-6ED1-7605-011F-F06BC9C3C481}"/>
              </a:ext>
            </a:extLst>
          </p:cNvPr>
          <p:cNvSpPr txBox="1">
            <a:spLocks/>
          </p:cNvSpPr>
          <p:nvPr/>
        </p:nvSpPr>
        <p:spPr>
          <a:xfrm>
            <a:off x="2377010" y="1135522"/>
            <a:ext cx="2735303" cy="306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Model Preparation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4086A555-6A23-CC22-DBA9-EFDD7026D08C}"/>
              </a:ext>
            </a:extLst>
          </p:cNvPr>
          <p:cNvSpPr txBox="1">
            <a:spLocks/>
          </p:cNvSpPr>
          <p:nvPr/>
        </p:nvSpPr>
        <p:spPr>
          <a:xfrm>
            <a:off x="161146" y="434033"/>
            <a:ext cx="2311347" cy="9114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latin typeface="Garamond" panose="02020404030301010803" pitchFamily="18" charset="0"/>
              </a:rPr>
              <a:t>Our</a:t>
            </a:r>
          </a:p>
          <a:p>
            <a:pPr algn="ctr"/>
            <a:r>
              <a:rPr lang="en-US" altLang="zh-CN" sz="3600" b="1" dirty="0">
                <a:latin typeface="Garamond" panose="02020404030301010803" pitchFamily="18" charset="0"/>
              </a:rPr>
              <a:t>Work</a:t>
            </a:r>
            <a:endParaRPr lang="zh-CN" altLang="en-US" sz="3600" b="1" dirty="0">
              <a:latin typeface="Garamond" panose="02020404030301010803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775E0D5-D09F-65DB-9B5B-2BDFED8B642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4799" y="189247"/>
            <a:ext cx="514714" cy="537215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9559AE73-5C46-EFC8-8471-7097FE0D8213}"/>
              </a:ext>
            </a:extLst>
          </p:cNvPr>
          <p:cNvSpPr/>
          <p:nvPr/>
        </p:nvSpPr>
        <p:spPr>
          <a:xfrm rot="5400000">
            <a:off x="3550746" y="1367487"/>
            <a:ext cx="306402" cy="4070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9BCE72B-9FAB-E4CA-E458-AC075F4F356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6468" y="319527"/>
            <a:ext cx="2583495" cy="182637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B5FBE2D-0372-38BF-D8D2-0538659AC301}"/>
              </a:ext>
            </a:extLst>
          </p:cNvPr>
          <p:cNvSpPr/>
          <p:nvPr/>
        </p:nvSpPr>
        <p:spPr>
          <a:xfrm>
            <a:off x="7820229" y="154789"/>
            <a:ext cx="2569013" cy="1604748"/>
          </a:xfrm>
          <a:prstGeom prst="rect">
            <a:avLst/>
          </a:prstGeom>
          <a:solidFill>
            <a:srgbClr val="E1E1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200BD3A-6FF8-3941-0EF8-AF113EC8AF60}"/>
              </a:ext>
            </a:extLst>
          </p:cNvPr>
          <p:cNvSpPr txBox="1"/>
          <p:nvPr/>
        </p:nvSpPr>
        <p:spPr>
          <a:xfrm>
            <a:off x="7697324" y="1699000"/>
            <a:ext cx="312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7030A0"/>
                </a:solidFill>
                <a:latin typeface="Garamond" panose="02020404030301010803" pitchFamily="18" charset="0"/>
              </a:rPr>
              <a:t>Problem 1:</a:t>
            </a:r>
            <a:br>
              <a:rPr lang="en-US" altLang="zh-CN" sz="1800" b="1" dirty="0">
                <a:solidFill>
                  <a:srgbClr val="7030A0"/>
                </a:solidFill>
                <a:latin typeface="Garamond" panose="02020404030301010803" pitchFamily="18" charset="0"/>
              </a:rPr>
            </a:br>
            <a:r>
              <a:rPr lang="en-US" altLang="zh-CN" sz="1800" b="1" dirty="0">
                <a:solidFill>
                  <a:srgbClr val="7030A0"/>
                </a:solidFill>
                <a:latin typeface="Garamond" panose="02020404030301010803" pitchFamily="18" charset="0"/>
              </a:rPr>
              <a:t>Network Importance Increase</a:t>
            </a:r>
            <a:endParaRPr lang="zh-CN" altLang="en-US" sz="1800" b="1" dirty="0">
              <a:solidFill>
                <a:srgbClr val="7030A0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5AED7C1-0F42-2C49-78D8-9E7CD6BC9290}"/>
              </a:ext>
            </a:extLst>
          </p:cNvPr>
          <p:cNvSpPr/>
          <p:nvPr/>
        </p:nvSpPr>
        <p:spPr>
          <a:xfrm>
            <a:off x="7912258" y="255118"/>
            <a:ext cx="2371093" cy="14410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Garamond" panose="02020404030301010803" pitchFamily="18" charset="0"/>
              </a:rPr>
              <a:t>After Bridge Collapse</a:t>
            </a:r>
            <a:endParaRPr lang="zh-CN" altLang="en-US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41567CD-9097-2FD7-8580-50C3E003DF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37"/>
          <a:stretch/>
        </p:blipFill>
        <p:spPr>
          <a:xfrm>
            <a:off x="8297208" y="336463"/>
            <a:ext cx="1601192" cy="108136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775EA5-A4DF-6C3C-24C8-D6420F76CF2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997" y="3222333"/>
            <a:ext cx="3556878" cy="524576"/>
          </a:xfrm>
          <a:prstGeom prst="rect">
            <a:avLst/>
          </a:prstGeom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350E5DAA-CCB9-83A2-B179-7EC3B9F4DF33}"/>
              </a:ext>
            </a:extLst>
          </p:cNvPr>
          <p:cNvSpPr/>
          <p:nvPr/>
        </p:nvSpPr>
        <p:spPr>
          <a:xfrm rot="5400000">
            <a:off x="1364889" y="4013719"/>
            <a:ext cx="1014183" cy="4070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C486D9D-D94D-86BA-C6D5-62022FFE35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847" y="4047982"/>
            <a:ext cx="4028542" cy="66316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72E55F3-D27A-12DC-748A-C8ECE7AB1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3298" y="4898779"/>
            <a:ext cx="1961220" cy="1161874"/>
          </a:xfrm>
          <a:prstGeom prst="rect">
            <a:avLst/>
          </a:prstGeom>
        </p:spPr>
      </p:pic>
      <p:sp>
        <p:nvSpPr>
          <p:cNvPr id="63" name="箭头: 右 62">
            <a:extLst>
              <a:ext uri="{FF2B5EF4-FFF2-40B4-BE49-F238E27FC236}">
                <a16:creationId xmlns:a16="http://schemas.microsoft.com/office/drawing/2014/main" id="{77EE9F99-88DF-E2D9-CEE5-9A5DDA36D92C}"/>
              </a:ext>
            </a:extLst>
          </p:cNvPr>
          <p:cNvSpPr/>
          <p:nvPr/>
        </p:nvSpPr>
        <p:spPr>
          <a:xfrm rot="5400000">
            <a:off x="4681105" y="4872815"/>
            <a:ext cx="557881" cy="4070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84F0201-B51E-1762-7930-ED10255FBD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4627" y="2476719"/>
            <a:ext cx="1340743" cy="134368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865636C-B5EC-8E14-340C-91565AFA69EA}"/>
              </a:ext>
            </a:extLst>
          </p:cNvPr>
          <p:cNvSpPr txBox="1"/>
          <p:nvPr/>
        </p:nvSpPr>
        <p:spPr>
          <a:xfrm>
            <a:off x="48721" y="3806901"/>
            <a:ext cx="1751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BPR Function</a:t>
            </a:r>
            <a:endParaRPr lang="zh-CN" alt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8ECA69-F3E7-F3BE-1FBF-825F682CF30F}"/>
              </a:ext>
            </a:extLst>
          </p:cNvPr>
          <p:cNvSpPr txBox="1"/>
          <p:nvPr/>
        </p:nvSpPr>
        <p:spPr>
          <a:xfrm>
            <a:off x="-120486" y="4099464"/>
            <a:ext cx="24057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Garamond" panose="02020404030301010803" pitchFamily="18" charset="0"/>
              </a:rPr>
              <a:t>AADT Fast Filling, etc.</a:t>
            </a:r>
            <a:endParaRPr lang="zh-CN" altLang="en-US" sz="1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37E9C2D-6AD2-336A-0D0D-3E8F9CE5D35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16950" y="2543972"/>
            <a:ext cx="2326290" cy="1356722"/>
          </a:xfrm>
          <a:prstGeom prst="rect">
            <a:avLst/>
          </a:prstGeom>
        </p:spPr>
      </p:pic>
      <p:sp>
        <p:nvSpPr>
          <p:cNvPr id="47" name="箭头: 右 46">
            <a:extLst>
              <a:ext uri="{FF2B5EF4-FFF2-40B4-BE49-F238E27FC236}">
                <a16:creationId xmlns:a16="http://schemas.microsoft.com/office/drawing/2014/main" id="{2F028A7E-9A00-2084-B105-74E1CA03237C}"/>
              </a:ext>
            </a:extLst>
          </p:cNvPr>
          <p:cNvSpPr/>
          <p:nvPr/>
        </p:nvSpPr>
        <p:spPr>
          <a:xfrm>
            <a:off x="8890185" y="3043847"/>
            <a:ext cx="438410" cy="31067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4C7BA11-6ACE-6804-582E-DFCB4A3FA7C2}"/>
              </a:ext>
            </a:extLst>
          </p:cNvPr>
          <p:cNvSpPr txBox="1"/>
          <p:nvPr/>
        </p:nvSpPr>
        <p:spPr>
          <a:xfrm>
            <a:off x="7096574" y="4197510"/>
            <a:ext cx="462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Problem 2: Application of the Network</a:t>
            </a:r>
            <a:endParaRPr lang="zh-CN" altLang="en-US" sz="1800" b="1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3DEF1197-73F4-B709-B2FB-8EFE23824433}"/>
              </a:ext>
            </a:extLst>
          </p:cNvPr>
          <p:cNvSpPr/>
          <p:nvPr/>
        </p:nvSpPr>
        <p:spPr>
          <a:xfrm>
            <a:off x="6401867" y="3180797"/>
            <a:ext cx="638918" cy="34590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8D282C57-F072-F148-8249-C91110FF10CE}"/>
              </a:ext>
            </a:extLst>
          </p:cNvPr>
          <p:cNvSpPr/>
          <p:nvPr/>
        </p:nvSpPr>
        <p:spPr>
          <a:xfrm>
            <a:off x="6441048" y="5306763"/>
            <a:ext cx="1757332" cy="39797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2CC"/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9731911E-44D2-600C-BD7B-0E00A87D8389}"/>
              </a:ext>
            </a:extLst>
          </p:cNvPr>
          <p:cNvSpPr/>
          <p:nvPr/>
        </p:nvSpPr>
        <p:spPr>
          <a:xfrm>
            <a:off x="8422518" y="4562226"/>
            <a:ext cx="2321944" cy="1673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Garamond" panose="02020404030301010803" pitchFamily="18" charset="0"/>
              </a:rPr>
              <a:t>Congestion Management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93FB3EB3-D1A8-CAE6-2117-72343FC573D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1015" y="4608952"/>
            <a:ext cx="1822710" cy="1260921"/>
          </a:xfrm>
          <a:prstGeom prst="rect">
            <a:avLst/>
          </a:prstGeom>
        </p:spPr>
      </p:pic>
      <p:sp>
        <p:nvSpPr>
          <p:cNvPr id="59" name="标题 1">
            <a:extLst>
              <a:ext uri="{FF2B5EF4-FFF2-40B4-BE49-F238E27FC236}">
                <a16:creationId xmlns:a16="http://schemas.microsoft.com/office/drawing/2014/main" id="{3A39B1A4-AE4D-2B64-F7E8-DB81E93DCF7F}"/>
              </a:ext>
            </a:extLst>
          </p:cNvPr>
          <p:cNvSpPr txBox="1">
            <a:spLocks/>
          </p:cNvSpPr>
          <p:nvPr/>
        </p:nvSpPr>
        <p:spPr>
          <a:xfrm>
            <a:off x="7961917" y="6380748"/>
            <a:ext cx="3377225" cy="365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Garamond" panose="02020404030301010803" pitchFamily="18" charset="0"/>
              </a:rPr>
              <a:t>Problem 3: Best Improvement of the Network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DDB63A4-3691-7C24-9C6C-3E1A1B669F96}"/>
              </a:ext>
            </a:extLst>
          </p:cNvPr>
          <p:cNvSpPr/>
          <p:nvPr/>
        </p:nvSpPr>
        <p:spPr>
          <a:xfrm>
            <a:off x="4179487" y="5422174"/>
            <a:ext cx="1511194" cy="9977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Garamond" panose="02020404030301010803" pitchFamily="18" charset="0"/>
              </a:rPr>
              <a:t>Sensitivity Analysis</a:t>
            </a:r>
            <a:endParaRPr lang="zh-CN" altLang="en-US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169</Words>
  <Application>Microsoft Office PowerPoint</Application>
  <PresentationFormat>宽屏</PresentationFormat>
  <Paragraphs>69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Garamond</vt:lpstr>
      <vt:lpstr>Office 主题​​</vt:lpstr>
      <vt:lpstr>PowerPoint 演示文稿</vt:lpstr>
      <vt:lpstr>Data Collecting and Preprocessing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Wangzi Chen</dc:creator>
  <cp:lastModifiedBy>Wangzi Chen</cp:lastModifiedBy>
  <cp:revision>69</cp:revision>
  <dcterms:created xsi:type="dcterms:W3CDTF">2025-01-27T11:23:32Z</dcterms:created>
  <dcterms:modified xsi:type="dcterms:W3CDTF">2025-01-27T22:54:40Z</dcterms:modified>
</cp:coreProperties>
</file>